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notesMasterIdLst>
    <p:notesMasterId r:id="rId45"/>
  </p:notesMasterIdLst>
  <p:sldIdLst>
    <p:sldId id="256" r:id="rId2"/>
    <p:sldId id="257" r:id="rId3"/>
    <p:sldId id="561" r:id="rId4"/>
    <p:sldId id="481" r:id="rId5"/>
    <p:sldId id="562" r:id="rId6"/>
    <p:sldId id="519" r:id="rId7"/>
    <p:sldId id="581" r:id="rId8"/>
    <p:sldId id="563" r:id="rId9"/>
    <p:sldId id="488" r:id="rId10"/>
    <p:sldId id="564" r:id="rId11"/>
    <p:sldId id="544" r:id="rId12"/>
    <p:sldId id="545" r:id="rId13"/>
    <p:sldId id="546" r:id="rId14"/>
    <p:sldId id="547" r:id="rId15"/>
    <p:sldId id="548" r:id="rId16"/>
    <p:sldId id="565" r:id="rId17"/>
    <p:sldId id="566" r:id="rId18"/>
    <p:sldId id="578" r:id="rId19"/>
    <p:sldId id="567" r:id="rId20"/>
    <p:sldId id="568" r:id="rId21"/>
    <p:sldId id="569" r:id="rId22"/>
    <p:sldId id="570" r:id="rId23"/>
    <p:sldId id="571" r:id="rId24"/>
    <p:sldId id="572" r:id="rId25"/>
    <p:sldId id="573" r:id="rId26"/>
    <p:sldId id="574" r:id="rId27"/>
    <p:sldId id="553" r:id="rId28"/>
    <p:sldId id="579" r:id="rId29"/>
    <p:sldId id="554" r:id="rId30"/>
    <p:sldId id="555" r:id="rId31"/>
    <p:sldId id="558" r:id="rId32"/>
    <p:sldId id="559" r:id="rId33"/>
    <p:sldId id="560" r:id="rId34"/>
    <p:sldId id="530" r:id="rId35"/>
    <p:sldId id="531" r:id="rId36"/>
    <p:sldId id="532" r:id="rId37"/>
    <p:sldId id="533" r:id="rId38"/>
    <p:sldId id="576" r:id="rId39"/>
    <p:sldId id="577" r:id="rId40"/>
    <p:sldId id="583" r:id="rId41"/>
    <p:sldId id="584" r:id="rId42"/>
    <p:sldId id="585" r:id="rId43"/>
    <p:sldId id="296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5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CC71"/>
    <a:srgbClr val="3498DB"/>
    <a:srgbClr val="E74C3C"/>
    <a:srgbClr val="E67E22"/>
    <a:srgbClr val="FF00FF"/>
    <a:srgbClr val="9B59B6"/>
    <a:srgbClr val="8E44AD"/>
    <a:srgbClr val="99FF66"/>
    <a:srgbClr val="FF6600"/>
    <a:srgbClr val="DE3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3" autoAdjust="0"/>
    <p:restoredTop sz="93560" autoAdjust="0"/>
  </p:normalViewPr>
  <p:slideViewPr>
    <p:cSldViewPr snapToGrid="0" showGuides="1">
      <p:cViewPr varScale="1">
        <p:scale>
          <a:sx n="69" d="100"/>
          <a:sy n="69" d="100"/>
        </p:scale>
        <p:origin x="1422" y="66"/>
      </p:cViewPr>
      <p:guideLst>
        <p:guide pos="553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lsb\Downloads\ROI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dlsb\Downloads\ROI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580927384077"/>
          <c:y val="2.8926655504242411E-2"/>
          <c:w val="0.86486351706036746"/>
          <c:h val="0.71561844450955669"/>
        </c:manualLayout>
      </c:layout>
      <c:lineChart>
        <c:grouping val="standard"/>
        <c:varyColors val="0"/>
        <c:ser>
          <c:idx val="6"/>
          <c:order val="5"/>
          <c:tx>
            <c:strRef>
              <c:f>'Hoja de costes e ingresos(g)'!$K$3</c:f>
              <c:strCache>
                <c:ptCount val="1"/>
                <c:pt idx="0">
                  <c:v>Expenses</c:v>
                </c:pt>
              </c:strCache>
            </c:strRef>
          </c:tx>
          <c:spPr>
            <a:ln w="63500" cap="rnd">
              <a:solidFill>
                <a:srgbClr val="E74C3C"/>
              </a:solidFill>
              <a:round/>
            </a:ln>
            <a:effectLst/>
          </c:spPr>
          <c:marker>
            <c:symbol val="none"/>
          </c:marker>
          <c:cat>
            <c:numRef>
              <c:f>'Hoja de costes e ingresos(g)'!$D$4:$D$18</c:f>
              <c:numCache>
                <c:formatCode>[$-409]mmm\-yy;@</c:formatCode>
                <c:ptCount val="15"/>
                <c:pt idx="0">
                  <c:v>42767</c:v>
                </c:pt>
                <c:pt idx="1">
                  <c:v>42795</c:v>
                </c:pt>
                <c:pt idx="2">
                  <c:v>42826</c:v>
                </c:pt>
                <c:pt idx="3">
                  <c:v>42856</c:v>
                </c:pt>
                <c:pt idx="4">
                  <c:v>42887</c:v>
                </c:pt>
                <c:pt idx="5">
                  <c:v>42917</c:v>
                </c:pt>
                <c:pt idx="6">
                  <c:v>42948</c:v>
                </c:pt>
                <c:pt idx="7">
                  <c:v>42979</c:v>
                </c:pt>
                <c:pt idx="8">
                  <c:v>43009</c:v>
                </c:pt>
                <c:pt idx="9">
                  <c:v>43040</c:v>
                </c:pt>
                <c:pt idx="10">
                  <c:v>43070</c:v>
                </c:pt>
                <c:pt idx="11">
                  <c:v>43101</c:v>
                </c:pt>
                <c:pt idx="12">
                  <c:v>43132</c:v>
                </c:pt>
                <c:pt idx="13">
                  <c:v>43160</c:v>
                </c:pt>
                <c:pt idx="14">
                  <c:v>43191</c:v>
                </c:pt>
              </c:numCache>
            </c:numRef>
          </c:cat>
          <c:val>
            <c:numRef>
              <c:f>'Hoja de costes e ingresos(g)'!$K$4:$K$18</c:f>
              <c:numCache>
                <c:formatCode>General</c:formatCode>
                <c:ptCount val="15"/>
                <c:pt idx="0">
                  <c:v>4569.33</c:v>
                </c:pt>
                <c:pt idx="1">
                  <c:v>8923.98</c:v>
                </c:pt>
                <c:pt idx="2">
                  <c:v>12793.42</c:v>
                </c:pt>
                <c:pt idx="3">
                  <c:v>18942.75</c:v>
                </c:pt>
                <c:pt idx="4">
                  <c:v>22240.080000000002</c:v>
                </c:pt>
                <c:pt idx="5">
                  <c:v>22903.08</c:v>
                </c:pt>
                <c:pt idx="6">
                  <c:v>23003.08</c:v>
                </c:pt>
                <c:pt idx="7">
                  <c:v>23103.08</c:v>
                </c:pt>
                <c:pt idx="8">
                  <c:v>23403.08</c:v>
                </c:pt>
                <c:pt idx="9">
                  <c:v>23703.08</c:v>
                </c:pt>
                <c:pt idx="10">
                  <c:v>24003.08</c:v>
                </c:pt>
                <c:pt idx="11">
                  <c:v>24303.08</c:v>
                </c:pt>
                <c:pt idx="12">
                  <c:v>24603.08</c:v>
                </c:pt>
                <c:pt idx="13">
                  <c:v>24903.08</c:v>
                </c:pt>
                <c:pt idx="14">
                  <c:v>25203.08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57-4695-B409-DEF9CD287703}"/>
            </c:ext>
          </c:extLst>
        </c:ser>
        <c:ser>
          <c:idx val="17"/>
          <c:order val="15"/>
          <c:tx>
            <c:strRef>
              <c:f>'Hoja de costes e ingresos(g)'!$V$3</c:f>
              <c:strCache>
                <c:ptCount val="1"/>
                <c:pt idx="0">
                  <c:v>Income</c:v>
                </c:pt>
              </c:strCache>
            </c:strRef>
          </c:tx>
          <c:spPr>
            <a:ln w="63500" cap="rnd">
              <a:solidFill>
                <a:srgbClr val="2ECC71"/>
              </a:solidFill>
              <a:round/>
            </a:ln>
            <a:effectLst/>
          </c:spPr>
          <c:marker>
            <c:symbol val="none"/>
          </c:marker>
          <c:cat>
            <c:numRef>
              <c:f>'Hoja de costes e ingresos(g)'!$D$4:$D$18</c:f>
              <c:numCache>
                <c:formatCode>[$-409]mmm\-yy;@</c:formatCode>
                <c:ptCount val="15"/>
                <c:pt idx="0">
                  <c:v>42767</c:v>
                </c:pt>
                <c:pt idx="1">
                  <c:v>42795</c:v>
                </c:pt>
                <c:pt idx="2">
                  <c:v>42826</c:v>
                </c:pt>
                <c:pt idx="3">
                  <c:v>42856</c:v>
                </c:pt>
                <c:pt idx="4">
                  <c:v>42887</c:v>
                </c:pt>
                <c:pt idx="5">
                  <c:v>42917</c:v>
                </c:pt>
                <c:pt idx="6">
                  <c:v>42948</c:v>
                </c:pt>
                <c:pt idx="7">
                  <c:v>42979</c:v>
                </c:pt>
                <c:pt idx="8">
                  <c:v>43009</c:v>
                </c:pt>
                <c:pt idx="9">
                  <c:v>43040</c:v>
                </c:pt>
                <c:pt idx="10">
                  <c:v>43070</c:v>
                </c:pt>
                <c:pt idx="11">
                  <c:v>43101</c:v>
                </c:pt>
                <c:pt idx="12">
                  <c:v>43132</c:v>
                </c:pt>
                <c:pt idx="13">
                  <c:v>43160</c:v>
                </c:pt>
                <c:pt idx="14">
                  <c:v>43191</c:v>
                </c:pt>
              </c:numCache>
            </c:numRef>
          </c:cat>
          <c:val>
            <c:numRef>
              <c:f>'Hoja de costes e ingresos(g)'!$V$4:$V$18</c:f>
              <c:numCache>
                <c:formatCode>0.00</c:formatCode>
                <c:ptCount val="15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422.26776859504122</c:v>
                </c:pt>
                <c:pt idx="5">
                  <c:v>1198.5041322314048</c:v>
                </c:pt>
                <c:pt idx="6">
                  <c:v>2629.3272727272724</c:v>
                </c:pt>
                <c:pt idx="7">
                  <c:v>4671.0479338842979</c:v>
                </c:pt>
                <c:pt idx="8">
                  <c:v>8315.583471074382</c:v>
                </c:pt>
                <c:pt idx="9">
                  <c:v>12988.123966942152</c:v>
                </c:pt>
                <c:pt idx="10">
                  <c:v>18868.297520661166</c:v>
                </c:pt>
                <c:pt idx="11">
                  <c:v>25583.34545454547</c:v>
                </c:pt>
                <c:pt idx="12">
                  <c:v>32298.393388429773</c:v>
                </c:pt>
                <c:pt idx="13">
                  <c:v>39034.707438016558</c:v>
                </c:pt>
                <c:pt idx="14">
                  <c:v>45771.021487603342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F57-4695-B409-DEF9CD2877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2593704"/>
        <c:axId val="22259292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'Hoja de costes e ingresos(g)'!$E$3</c15:sqref>
                        </c15:formulaRef>
                      </c:ext>
                    </c:extLst>
                    <c:strCache>
                      <c:ptCount val="1"/>
                      <c:pt idx="0">
                        <c:v>Acum. project expenses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'Hoja de costes e ingresos(g)'!$E$4:$E$18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4569.33</c:v>
                      </c:pt>
                      <c:pt idx="1">
                        <c:v>8923.98</c:v>
                      </c:pt>
                      <c:pt idx="2">
                        <c:v>12793.42</c:v>
                      </c:pt>
                      <c:pt idx="3">
                        <c:v>17362.75</c:v>
                      </c:pt>
                      <c:pt idx="4">
                        <c:v>18805.080000000002</c:v>
                      </c:pt>
                      <c:pt idx="5">
                        <c:v>18805.080000000002</c:v>
                      </c:pt>
                      <c:pt idx="6">
                        <c:v>18805.080000000002</c:v>
                      </c:pt>
                      <c:pt idx="7">
                        <c:v>18805.080000000002</c:v>
                      </c:pt>
                      <c:pt idx="8">
                        <c:v>18805.080000000002</c:v>
                      </c:pt>
                      <c:pt idx="9">
                        <c:v>18805.080000000002</c:v>
                      </c:pt>
                      <c:pt idx="10">
                        <c:v>18805.080000000002</c:v>
                      </c:pt>
                      <c:pt idx="11">
                        <c:v>18805.080000000002</c:v>
                      </c:pt>
                      <c:pt idx="12">
                        <c:v>18805.080000000002</c:v>
                      </c:pt>
                      <c:pt idx="13">
                        <c:v>18805.080000000002</c:v>
                      </c:pt>
                      <c:pt idx="14">
                        <c:v>18805.080000000002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EF57-4695-B409-DEF9CD28770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ingresos(g)'!$F$3</c15:sqref>
                        </c15:formulaRef>
                      </c:ext>
                    </c:extLst>
                    <c:strCache>
                      <c:ptCount val="1"/>
                      <c:pt idx="0">
                        <c:v>Marketing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ingresos(g)'!$F$4:$F$18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1280</c:v>
                      </c:pt>
                      <c:pt idx="4">
                        <c:v>1555</c:v>
                      </c:pt>
                      <c:pt idx="5">
                        <c:v>563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EF57-4695-B409-DEF9CD287703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ingresos(g)'!$G$3</c15:sqref>
                        </c15:formulaRef>
                      </c:ext>
                    </c:extLst>
                    <c:strCache>
                      <c:ptCount val="1"/>
                      <c:pt idx="0">
                        <c:v>Acum. Mark.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ingresos(g)'!$G$4:$G$18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1280</c:v>
                      </c:pt>
                      <c:pt idx="4">
                        <c:v>2835</c:v>
                      </c:pt>
                      <c:pt idx="5">
                        <c:v>3398</c:v>
                      </c:pt>
                      <c:pt idx="6">
                        <c:v>3398</c:v>
                      </c:pt>
                      <c:pt idx="7">
                        <c:v>3398</c:v>
                      </c:pt>
                      <c:pt idx="8">
                        <c:v>3398</c:v>
                      </c:pt>
                      <c:pt idx="9">
                        <c:v>3398</c:v>
                      </c:pt>
                      <c:pt idx="10">
                        <c:v>3398</c:v>
                      </c:pt>
                      <c:pt idx="11">
                        <c:v>3398</c:v>
                      </c:pt>
                      <c:pt idx="12">
                        <c:v>3398</c:v>
                      </c:pt>
                      <c:pt idx="13">
                        <c:v>3398</c:v>
                      </c:pt>
                      <c:pt idx="14">
                        <c:v>3398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EF57-4695-B409-DEF9CD287703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ingresos(g)'!$I$3</c15:sqref>
                        </c15:formulaRef>
                      </c:ext>
                    </c:extLst>
                    <c:strCache>
                      <c:ptCount val="1"/>
                      <c:pt idx="0">
                        <c:v>Cost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ingresos(g)'!$I$4:$I$18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300</c:v>
                      </c:pt>
                      <c:pt idx="4">
                        <c:v>300</c:v>
                      </c:pt>
                      <c:pt idx="5">
                        <c:v>100</c:v>
                      </c:pt>
                      <c:pt idx="6">
                        <c:v>100</c:v>
                      </c:pt>
                      <c:pt idx="7">
                        <c:v>100</c:v>
                      </c:pt>
                      <c:pt idx="8">
                        <c:v>300</c:v>
                      </c:pt>
                      <c:pt idx="9">
                        <c:v>300</c:v>
                      </c:pt>
                      <c:pt idx="10">
                        <c:v>300</c:v>
                      </c:pt>
                      <c:pt idx="11">
                        <c:v>300</c:v>
                      </c:pt>
                      <c:pt idx="12">
                        <c:v>300</c:v>
                      </c:pt>
                      <c:pt idx="13">
                        <c:v>300</c:v>
                      </c:pt>
                      <c:pt idx="14">
                        <c:v>300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EF57-4695-B409-DEF9CD287703}"/>
                  </c:ext>
                </c:extLst>
              </c15:ser>
            </c15:filteredLineSeries>
            <c15:filteredLineSeries>
              <c15:ser>
                <c:idx val="5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ingresos(g)'!$J$3</c15:sqref>
                        </c15:formulaRef>
                      </c:ext>
                    </c:extLst>
                    <c:strCache>
                      <c:ptCount val="1"/>
                      <c:pt idx="0">
                        <c:v>Acum. Mant. 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ingresos(g)'!$J$4:$J$18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300</c:v>
                      </c:pt>
                      <c:pt idx="4">
                        <c:v>600</c:v>
                      </c:pt>
                      <c:pt idx="5">
                        <c:v>700</c:v>
                      </c:pt>
                      <c:pt idx="6">
                        <c:v>800</c:v>
                      </c:pt>
                      <c:pt idx="7">
                        <c:v>900</c:v>
                      </c:pt>
                      <c:pt idx="8">
                        <c:v>1200</c:v>
                      </c:pt>
                      <c:pt idx="9">
                        <c:v>1500</c:v>
                      </c:pt>
                      <c:pt idx="10">
                        <c:v>1800</c:v>
                      </c:pt>
                      <c:pt idx="11">
                        <c:v>2100</c:v>
                      </c:pt>
                      <c:pt idx="12">
                        <c:v>2400</c:v>
                      </c:pt>
                      <c:pt idx="13">
                        <c:v>2700</c:v>
                      </c:pt>
                      <c:pt idx="14">
                        <c:v>3000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EF57-4695-B409-DEF9CD287703}"/>
                  </c:ext>
                </c:extLst>
              </c15:ser>
            </c15:filteredLineSeries>
            <c15:filteredLineSeries>
              <c15:ser>
                <c:idx val="7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ingresos(g)'!$L$3</c15:sqref>
                        </c15:formulaRef>
                      </c:ext>
                    </c:extLst>
                    <c:strCache>
                      <c:ptCount val="1"/>
                      <c:pt idx="0">
                        <c:v>Clients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ingresos(g)'!$L$4:$L$18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27</c:v>
                      </c:pt>
                      <c:pt idx="4">
                        <c:v>52</c:v>
                      </c:pt>
                      <c:pt idx="5">
                        <c:v>75</c:v>
                      </c:pt>
                      <c:pt idx="6">
                        <c:v>105</c:v>
                      </c:pt>
                      <c:pt idx="7">
                        <c:v>141</c:v>
                      </c:pt>
                      <c:pt idx="8">
                        <c:v>175</c:v>
                      </c:pt>
                      <c:pt idx="9">
                        <c:v>208</c:v>
                      </c:pt>
                      <c:pt idx="10">
                        <c:v>239</c:v>
                      </c:pt>
                      <c:pt idx="11">
                        <c:v>239</c:v>
                      </c:pt>
                      <c:pt idx="12">
                        <c:v>240</c:v>
                      </c:pt>
                      <c:pt idx="13">
                        <c:v>240</c:v>
                      </c:pt>
                      <c:pt idx="14">
                        <c:v>240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EF57-4695-B409-DEF9CD287703}"/>
                  </c:ext>
                </c:extLst>
              </c15:ser>
            </c15:filteredLineSeries>
            <c15:filteredLineSeries>
              <c15:ser>
                <c:idx val="8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ingresos(g)'!$M$3</c15:sqref>
                        </c15:formulaRef>
                      </c:ext>
                    </c:extLst>
                    <c:strCache>
                      <c:ptCount val="1"/>
                      <c:pt idx="0">
                        <c:v>Free clients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ingresos(g)'!$M$4:$M$18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13</c:v>
                      </c:pt>
                      <c:pt idx="4">
                        <c:v>28</c:v>
                      </c:pt>
                      <c:pt idx="5">
                        <c:v>37</c:v>
                      </c:pt>
                      <c:pt idx="6">
                        <c:v>51</c:v>
                      </c:pt>
                      <c:pt idx="7">
                        <c:v>64</c:v>
                      </c:pt>
                      <c:pt idx="8">
                        <c:v>75</c:v>
                      </c:pt>
                      <c:pt idx="9">
                        <c:v>85</c:v>
                      </c:pt>
                      <c:pt idx="10">
                        <c:v>96</c:v>
                      </c:pt>
                      <c:pt idx="11">
                        <c:v>96</c:v>
                      </c:pt>
                      <c:pt idx="12">
                        <c:v>96</c:v>
                      </c:pt>
                      <c:pt idx="13">
                        <c:v>96</c:v>
                      </c:pt>
                      <c:pt idx="14">
                        <c:v>96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EF57-4695-B409-DEF9CD287703}"/>
                  </c:ext>
                </c:extLst>
              </c15:ser>
            </c15:filteredLineSeries>
            <c15:filteredLineSeries>
              <c15:ser>
                <c:idx val="9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ingresos(g)'!$N$3</c15:sqref>
                        </c15:formulaRef>
                      </c:ext>
                    </c:extLst>
                    <c:strCache>
                      <c:ptCount val="1"/>
                      <c:pt idx="0">
                        <c:v>New users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ingresos(g)'!$N$4:$N$18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157</c:v>
                      </c:pt>
                      <c:pt idx="4">
                        <c:v>149</c:v>
                      </c:pt>
                      <c:pt idx="5">
                        <c:v>175</c:v>
                      </c:pt>
                      <c:pt idx="6">
                        <c:v>188</c:v>
                      </c:pt>
                      <c:pt idx="7">
                        <c:v>352</c:v>
                      </c:pt>
                      <c:pt idx="8">
                        <c:v>271</c:v>
                      </c:pt>
                      <c:pt idx="9">
                        <c:v>287</c:v>
                      </c:pt>
                      <c:pt idx="10">
                        <c:v>227</c:v>
                      </c:pt>
                      <c:pt idx="11">
                        <c:v>0</c:v>
                      </c:pt>
                      <c:pt idx="12">
                        <c:v>9</c:v>
                      </c:pt>
                      <c:pt idx="13">
                        <c:v>0</c:v>
                      </c:pt>
                      <c:pt idx="14">
                        <c:v>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EF57-4695-B409-DEF9CD287703}"/>
                  </c:ext>
                </c:extLst>
              </c15:ser>
            </c15:filteredLineSeries>
            <c15:filteredLineSeries>
              <c15:ser>
                <c:idx val="10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ingresos(g)'!$O$3</c15:sqref>
                        </c15:formulaRef>
                      </c:ext>
                    </c:extLst>
                    <c:strCache>
                      <c:ptCount val="1"/>
                      <c:pt idx="0">
                        <c:v>Total users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ingresos(g)'!$O$4:$O$18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157</c:v>
                      </c:pt>
                      <c:pt idx="5">
                        <c:v>306</c:v>
                      </c:pt>
                      <c:pt idx="6">
                        <c:v>481</c:v>
                      </c:pt>
                      <c:pt idx="7">
                        <c:v>669</c:v>
                      </c:pt>
                      <c:pt idx="8">
                        <c:v>1021</c:v>
                      </c:pt>
                      <c:pt idx="9">
                        <c:v>1292</c:v>
                      </c:pt>
                      <c:pt idx="10">
                        <c:v>1579</c:v>
                      </c:pt>
                      <c:pt idx="11">
                        <c:v>1806</c:v>
                      </c:pt>
                      <c:pt idx="12">
                        <c:v>1806</c:v>
                      </c:pt>
                      <c:pt idx="13">
                        <c:v>1815</c:v>
                      </c:pt>
                      <c:pt idx="14">
                        <c:v>1815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EF57-4695-B409-DEF9CD287703}"/>
                  </c:ext>
                </c:extLst>
              </c15:ser>
            </c15:filteredLineSeries>
            <c15:filteredLineSeries>
              <c15:ser>
                <c:idx val="11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ingresos(g)'!$P$3</c15:sqref>
                        </c15:formulaRef>
                      </c:ext>
                    </c:extLst>
                    <c:strCache>
                      <c:ptCount val="1"/>
                      <c:pt idx="0">
                        <c:v>Free users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ingresos(g)'!$P$4:$P$18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52</c:v>
                      </c:pt>
                      <c:pt idx="5">
                        <c:v>118</c:v>
                      </c:pt>
                      <c:pt idx="6">
                        <c:v>157</c:v>
                      </c:pt>
                      <c:pt idx="7">
                        <c:v>212</c:v>
                      </c:pt>
                      <c:pt idx="8">
                        <c:v>266</c:v>
                      </c:pt>
                      <c:pt idx="9">
                        <c:v>308</c:v>
                      </c:pt>
                      <c:pt idx="10">
                        <c:v>350</c:v>
                      </c:pt>
                      <c:pt idx="11">
                        <c:v>391</c:v>
                      </c:pt>
                      <c:pt idx="12">
                        <c:v>391</c:v>
                      </c:pt>
                      <c:pt idx="13">
                        <c:v>391</c:v>
                      </c:pt>
                      <c:pt idx="14">
                        <c:v>391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EF57-4695-B409-DEF9CD287703}"/>
                  </c:ext>
                </c:extLst>
              </c15:ser>
            </c15:filteredLineSeries>
            <c15:filteredLineSeries>
              <c15:ser>
                <c:idx val="12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ingresos(g)'!$Q$3</c15:sqref>
                        </c15:formulaRef>
                      </c:ext>
                    </c:extLst>
                    <c:strCache>
                      <c:ptCount val="1"/>
                      <c:pt idx="0">
                        <c:v>Income tier 1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ingresos(g)'!$Q$4:$Q$18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315</c:v>
                      </c:pt>
                      <c:pt idx="5">
                        <c:v>564</c:v>
                      </c:pt>
                      <c:pt idx="6">
                        <c:v>972</c:v>
                      </c:pt>
                      <c:pt idx="7">
                        <c:v>1371</c:v>
                      </c:pt>
                      <c:pt idx="8">
                        <c:v>2265</c:v>
                      </c:pt>
                      <c:pt idx="9">
                        <c:v>2952</c:v>
                      </c:pt>
                      <c:pt idx="10">
                        <c:v>3687</c:v>
                      </c:pt>
                      <c:pt idx="11">
                        <c:v>4245</c:v>
                      </c:pt>
                      <c:pt idx="12">
                        <c:v>4245</c:v>
                      </c:pt>
                      <c:pt idx="13">
                        <c:v>4272</c:v>
                      </c:pt>
                      <c:pt idx="14">
                        <c:v>4272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EF57-4695-B409-DEF9CD287703}"/>
                  </c:ext>
                </c:extLst>
              </c15:ser>
            </c15:filteredLineSeries>
            <c15:filteredLineSeries>
              <c15:ser>
                <c:idx val="13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ingresos(g)'!$R$3</c15:sqref>
                        </c15:formulaRef>
                      </c:ext>
                    </c:extLst>
                    <c:strCache>
                      <c:ptCount val="1"/>
                      <c:pt idx="0">
                        <c:v>Income tier 2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ingresos(g)'!$R$4:$R$18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132</c:v>
                      </c:pt>
                      <c:pt idx="5">
                        <c:v>255</c:v>
                      </c:pt>
                      <c:pt idx="6">
                        <c:v>474</c:v>
                      </c:pt>
                      <c:pt idx="7">
                        <c:v>705</c:v>
                      </c:pt>
                      <c:pt idx="8">
                        <c:v>1302</c:v>
                      </c:pt>
                      <c:pt idx="9">
                        <c:v>1791</c:v>
                      </c:pt>
                      <c:pt idx="10">
                        <c:v>2235</c:v>
                      </c:pt>
                      <c:pt idx="11">
                        <c:v>2556</c:v>
                      </c:pt>
                      <c:pt idx="12">
                        <c:v>2556</c:v>
                      </c:pt>
                      <c:pt idx="13">
                        <c:v>2556</c:v>
                      </c:pt>
                      <c:pt idx="14">
                        <c:v>2556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EF57-4695-B409-DEF9CD287703}"/>
                  </c:ext>
                </c:extLst>
              </c15:ser>
            </c15:filteredLineSeries>
            <c15:filteredLineSeries>
              <c15:ser>
                <c:idx val="14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ingresos(g)'!$S$3</c15:sqref>
                        </c15:formulaRef>
                      </c:ext>
                    </c:extLst>
                    <c:strCache>
                      <c:ptCount val="1"/>
                      <c:pt idx="0">
                        <c:v>Income tier 3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ingresos(g)'!$S$4:$S$18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87</c:v>
                      </c:pt>
                      <c:pt idx="5">
                        <c:v>162</c:v>
                      </c:pt>
                      <c:pt idx="6">
                        <c:v>360</c:v>
                      </c:pt>
                      <c:pt idx="7">
                        <c:v>501</c:v>
                      </c:pt>
                      <c:pt idx="8">
                        <c:v>1026</c:v>
                      </c:pt>
                      <c:pt idx="9">
                        <c:v>1146</c:v>
                      </c:pt>
                      <c:pt idx="10">
                        <c:v>1488</c:v>
                      </c:pt>
                      <c:pt idx="11">
                        <c:v>1662</c:v>
                      </c:pt>
                      <c:pt idx="12">
                        <c:v>1662</c:v>
                      </c:pt>
                      <c:pt idx="13">
                        <c:v>1662</c:v>
                      </c:pt>
                      <c:pt idx="14">
                        <c:v>1662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EF57-4695-B409-DEF9CD287703}"/>
                  </c:ext>
                </c:extLst>
              </c15:ser>
            </c15:filteredLineSeries>
            <c15:filteredLineSeries>
              <c15:ser>
                <c:idx val="15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ingresos(g)'!$T$3</c15:sqref>
                        </c15:formulaRef>
                      </c:ext>
                    </c:extLst>
                    <c:strCache>
                      <c:ptCount val="1"/>
                      <c:pt idx="0">
                        <c:v>Net income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ingresos(g)'!$D$4:$D$18</c15:sqref>
                        </c15:formulaRef>
                      </c:ext>
                    </c:extLst>
                    <c:numCache>
                      <c:formatCode>[$-409]mmm\-yy;@</c:formatCode>
                      <c:ptCount val="15"/>
                      <c:pt idx="0">
                        <c:v>42767</c:v>
                      </c:pt>
                      <c:pt idx="1">
                        <c:v>42795</c:v>
                      </c:pt>
                      <c:pt idx="2">
                        <c:v>42826</c:v>
                      </c:pt>
                      <c:pt idx="3">
                        <c:v>42856</c:v>
                      </c:pt>
                      <c:pt idx="4">
                        <c:v>42887</c:v>
                      </c:pt>
                      <c:pt idx="5">
                        <c:v>42917</c:v>
                      </c:pt>
                      <c:pt idx="6">
                        <c:v>42948</c:v>
                      </c:pt>
                      <c:pt idx="7">
                        <c:v>42979</c:v>
                      </c:pt>
                      <c:pt idx="8">
                        <c:v>43009</c:v>
                      </c:pt>
                      <c:pt idx="9">
                        <c:v>43040</c:v>
                      </c:pt>
                      <c:pt idx="10">
                        <c:v>43070</c:v>
                      </c:pt>
                      <c:pt idx="11">
                        <c:v>43101</c:v>
                      </c:pt>
                      <c:pt idx="12">
                        <c:v>43132</c:v>
                      </c:pt>
                      <c:pt idx="13">
                        <c:v>43160</c:v>
                      </c:pt>
                      <c:pt idx="14">
                        <c:v>43191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'Hoja de costes e ingresos(g)'!$T$4:$T$18</c15:sqref>
                        </c15:formulaRef>
                      </c:ext>
                    </c:extLst>
                    <c:numCache>
                      <c:formatCode>0.00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422.26776859504122</c:v>
                      </c:pt>
                      <c:pt idx="5">
                        <c:v>776.23636363636354</c:v>
                      </c:pt>
                      <c:pt idx="6">
                        <c:v>1430.8231404958678</c:v>
                      </c:pt>
                      <c:pt idx="7">
                        <c:v>2041.7206611570252</c:v>
                      </c:pt>
                      <c:pt idx="8">
                        <c:v>3644.5355371900837</c:v>
                      </c:pt>
                      <c:pt idx="9">
                        <c:v>4672.5404958677709</c:v>
                      </c:pt>
                      <c:pt idx="10">
                        <c:v>5880.1735537190125</c:v>
                      </c:pt>
                      <c:pt idx="11">
                        <c:v>6715.0479338843033</c:v>
                      </c:pt>
                      <c:pt idx="12">
                        <c:v>6715.0479338843033</c:v>
                      </c:pt>
                      <c:pt idx="13">
                        <c:v>6736.3140495867829</c:v>
                      </c:pt>
                      <c:pt idx="14">
                        <c:v>6736.3140495867829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EF57-4695-B409-DEF9CD287703}"/>
                  </c:ext>
                </c:extLst>
              </c15:ser>
            </c15:filteredLineSeries>
          </c:ext>
        </c:extLst>
      </c:lineChart>
      <c:dateAx>
        <c:axId val="222593704"/>
        <c:scaling>
          <c:orientation val="minMax"/>
          <c:max val="43132"/>
        </c:scaling>
        <c:delete val="0"/>
        <c:axPos val="b"/>
        <c:numFmt formatCode="[$-409]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22592920"/>
        <c:crosses val="autoZero"/>
        <c:auto val="1"/>
        <c:lblOffset val="100"/>
        <c:baseTimeUnit val="months"/>
      </c:dateAx>
      <c:valAx>
        <c:axId val="222592920"/>
        <c:scaling>
          <c:orientation val="minMax"/>
          <c:max val="4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22593704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s-ES" dirty="0" err="1"/>
                    <a:t>Thousands</a:t>
                  </a:r>
                  <a:endParaRPr lang="es-ES" dirty="0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'Hoja de costes e ingresos(m)'!$K$3</c:f>
              <c:strCache>
                <c:ptCount val="1"/>
                <c:pt idx="0">
                  <c:v>Expenses</c:v>
                </c:pt>
              </c:strCache>
            </c:strRef>
          </c:tx>
          <c:spPr>
            <a:ln w="63500" cap="rnd">
              <a:solidFill>
                <a:srgbClr val="E74C3C"/>
              </a:solidFill>
              <a:round/>
            </a:ln>
            <a:effectLst/>
          </c:spPr>
          <c:marker>
            <c:symbol val="none"/>
          </c:marker>
          <c:cat>
            <c:numRef>
              <c:f>'Hoja de costes e ingresos(m)'!$D$4:$D$23</c:f>
              <c:numCache>
                <c:formatCode>[$-409]mmm\-yy;@</c:formatCode>
                <c:ptCount val="20"/>
                <c:pt idx="0">
                  <c:v>42767</c:v>
                </c:pt>
                <c:pt idx="1">
                  <c:v>42795</c:v>
                </c:pt>
                <c:pt idx="2">
                  <c:v>42826</c:v>
                </c:pt>
                <c:pt idx="3">
                  <c:v>42856</c:v>
                </c:pt>
                <c:pt idx="4">
                  <c:v>42887</c:v>
                </c:pt>
                <c:pt idx="5">
                  <c:v>42917</c:v>
                </c:pt>
                <c:pt idx="6">
                  <c:v>42948</c:v>
                </c:pt>
                <c:pt idx="7">
                  <c:v>42979</c:v>
                </c:pt>
                <c:pt idx="8">
                  <c:v>43009</c:v>
                </c:pt>
                <c:pt idx="9">
                  <c:v>43040</c:v>
                </c:pt>
                <c:pt idx="10">
                  <c:v>43070</c:v>
                </c:pt>
                <c:pt idx="11">
                  <c:v>43101</c:v>
                </c:pt>
                <c:pt idx="12">
                  <c:v>43132</c:v>
                </c:pt>
                <c:pt idx="13">
                  <c:v>43160</c:v>
                </c:pt>
                <c:pt idx="14">
                  <c:v>43191</c:v>
                </c:pt>
                <c:pt idx="15">
                  <c:v>43221</c:v>
                </c:pt>
                <c:pt idx="16">
                  <c:v>43252</c:v>
                </c:pt>
                <c:pt idx="17">
                  <c:v>43282</c:v>
                </c:pt>
                <c:pt idx="18">
                  <c:v>43313</c:v>
                </c:pt>
                <c:pt idx="19">
                  <c:v>43344</c:v>
                </c:pt>
              </c:numCache>
            </c:numRef>
          </c:cat>
          <c:val>
            <c:numRef>
              <c:f>'Hoja de costes e ingresos(m)'!$K$4:$K$23</c:f>
              <c:numCache>
                <c:formatCode>General</c:formatCode>
                <c:ptCount val="20"/>
                <c:pt idx="0">
                  <c:v>4569.33</c:v>
                </c:pt>
                <c:pt idx="1">
                  <c:v>8923.98</c:v>
                </c:pt>
                <c:pt idx="2">
                  <c:v>12793.42</c:v>
                </c:pt>
                <c:pt idx="3">
                  <c:v>18942.75</c:v>
                </c:pt>
                <c:pt idx="4">
                  <c:v>22240.080000000002</c:v>
                </c:pt>
                <c:pt idx="5">
                  <c:v>22903.08</c:v>
                </c:pt>
                <c:pt idx="6">
                  <c:v>23003.08</c:v>
                </c:pt>
                <c:pt idx="7">
                  <c:v>23103.08</c:v>
                </c:pt>
                <c:pt idx="8">
                  <c:v>23403.08</c:v>
                </c:pt>
                <c:pt idx="9">
                  <c:v>23703.08</c:v>
                </c:pt>
                <c:pt idx="10">
                  <c:v>24003.08</c:v>
                </c:pt>
                <c:pt idx="11">
                  <c:v>24303.08</c:v>
                </c:pt>
                <c:pt idx="12">
                  <c:v>24603.08</c:v>
                </c:pt>
                <c:pt idx="13">
                  <c:v>24903.08</c:v>
                </c:pt>
                <c:pt idx="14">
                  <c:v>25203.08</c:v>
                </c:pt>
                <c:pt idx="15">
                  <c:v>25503.08</c:v>
                </c:pt>
                <c:pt idx="16">
                  <c:v>25603.08</c:v>
                </c:pt>
                <c:pt idx="17">
                  <c:v>25703.08</c:v>
                </c:pt>
                <c:pt idx="18">
                  <c:v>25803.08</c:v>
                </c:pt>
                <c:pt idx="19">
                  <c:v>26103.08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99-44BE-B338-891C3FF7840E}"/>
            </c:ext>
          </c:extLst>
        </c:ser>
        <c:ser>
          <c:idx val="3"/>
          <c:order val="1"/>
          <c:tx>
            <c:strRef>
              <c:f>'Hoja de costes e ingresos(m)'!$V$3</c:f>
              <c:strCache>
                <c:ptCount val="1"/>
                <c:pt idx="0">
                  <c:v>Income</c:v>
                </c:pt>
              </c:strCache>
            </c:strRef>
          </c:tx>
          <c:spPr>
            <a:ln w="63500" cap="rnd">
              <a:solidFill>
                <a:srgbClr val="2ECC71"/>
              </a:solidFill>
              <a:round/>
            </a:ln>
            <a:effectLst/>
          </c:spPr>
          <c:marker>
            <c:symbol val="none"/>
          </c:marker>
          <c:cat>
            <c:numRef>
              <c:f>'Hoja de costes e ingresos(m)'!$D$4:$D$23</c:f>
              <c:numCache>
                <c:formatCode>[$-409]mmm\-yy;@</c:formatCode>
                <c:ptCount val="20"/>
                <c:pt idx="0">
                  <c:v>42767</c:v>
                </c:pt>
                <c:pt idx="1">
                  <c:v>42795</c:v>
                </c:pt>
                <c:pt idx="2">
                  <c:v>42826</c:v>
                </c:pt>
                <c:pt idx="3">
                  <c:v>42856</c:v>
                </c:pt>
                <c:pt idx="4">
                  <c:v>42887</c:v>
                </c:pt>
                <c:pt idx="5">
                  <c:v>42917</c:v>
                </c:pt>
                <c:pt idx="6">
                  <c:v>42948</c:v>
                </c:pt>
                <c:pt idx="7">
                  <c:v>42979</c:v>
                </c:pt>
                <c:pt idx="8">
                  <c:v>43009</c:v>
                </c:pt>
                <c:pt idx="9">
                  <c:v>43040</c:v>
                </c:pt>
                <c:pt idx="10">
                  <c:v>43070</c:v>
                </c:pt>
                <c:pt idx="11">
                  <c:v>43101</c:v>
                </c:pt>
                <c:pt idx="12">
                  <c:v>43132</c:v>
                </c:pt>
                <c:pt idx="13">
                  <c:v>43160</c:v>
                </c:pt>
                <c:pt idx="14">
                  <c:v>43191</c:v>
                </c:pt>
                <c:pt idx="15">
                  <c:v>43221</c:v>
                </c:pt>
                <c:pt idx="16">
                  <c:v>43252</c:v>
                </c:pt>
                <c:pt idx="17">
                  <c:v>43282</c:v>
                </c:pt>
                <c:pt idx="18">
                  <c:v>43313</c:v>
                </c:pt>
                <c:pt idx="19">
                  <c:v>43344</c:v>
                </c:pt>
              </c:numCache>
            </c:numRef>
          </c:cat>
          <c:val>
            <c:numRef>
              <c:f>'Hoja de costes e ingresos(m)'!$V$4:$V$23</c:f>
              <c:numCache>
                <c:formatCode>0.00</c:formatCode>
                <c:ptCount val="20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321.59504132231399</c:v>
                </c:pt>
                <c:pt idx="5">
                  <c:v>926.46446280991745</c:v>
                </c:pt>
                <c:pt idx="6">
                  <c:v>1657.4033057851243</c:v>
                </c:pt>
                <c:pt idx="7">
                  <c:v>2521.0181818181823</c:v>
                </c:pt>
                <c:pt idx="8">
                  <c:v>3526.6000000000004</c:v>
                </c:pt>
                <c:pt idx="9">
                  <c:v>4828.2991735537198</c:v>
                </c:pt>
                <c:pt idx="10">
                  <c:v>6165.3454545454551</c:v>
                </c:pt>
                <c:pt idx="11">
                  <c:v>7582.9553719008272</c:v>
                </c:pt>
                <c:pt idx="12">
                  <c:v>9358.9537190082647</c:v>
                </c:pt>
                <c:pt idx="13">
                  <c:v>11492.761983471075</c:v>
                </c:pt>
                <c:pt idx="14">
                  <c:v>13773.905785123967</c:v>
                </c:pt>
                <c:pt idx="15">
                  <c:v>16420.044628099175</c:v>
                </c:pt>
                <c:pt idx="16">
                  <c:v>19579.381818181821</c:v>
                </c:pt>
                <c:pt idx="17">
                  <c:v>22881.553719008269</c:v>
                </c:pt>
                <c:pt idx="18">
                  <c:v>26183.725619834717</c:v>
                </c:pt>
                <c:pt idx="19">
                  <c:v>29485.897520661165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D99-44BE-B338-891C3FF78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2586648"/>
        <c:axId val="222587040"/>
        <c:extLst/>
      </c:lineChart>
      <c:dateAx>
        <c:axId val="222586648"/>
        <c:scaling>
          <c:orientation val="minMax"/>
          <c:max val="43313"/>
        </c:scaling>
        <c:delete val="0"/>
        <c:axPos val="b"/>
        <c:numFmt formatCode="[$-409]mmm\-yy;@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22587040"/>
        <c:crosses val="autoZero"/>
        <c:auto val="1"/>
        <c:lblOffset val="100"/>
        <c:baseTimeUnit val="months"/>
      </c:dateAx>
      <c:valAx>
        <c:axId val="222587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22586648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s-ES" dirty="0" err="1"/>
                    <a:t>Thousands</a:t>
                  </a:r>
                  <a:endParaRPr lang="es-ES" dirty="0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1FF1F-2861-4DAF-9F2F-EB23785356C5}" type="datetimeFigureOut">
              <a:rPr lang="es-ES" smtClean="0"/>
              <a:t>31/05/2017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BE78B-E8E2-4A10-AFD1-B84267D5BA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03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B69E5-AE03-443B-BDC9-CA9BEF704259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8339" y="157046"/>
            <a:ext cx="940882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60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891E-D9A1-45C6-A1E2-F9B2DD245445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0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1350F-E738-4FB7-9870-1639986A3A6F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7023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D92F4-1297-4E4C-B700-9A43C656D3B3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18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6DB5-7C9C-4F92-AA71-5E2B0574C999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5926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8862-A0FF-4800-AFDF-7456972EFBA4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29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CA560-78A5-43B9-A705-74C187217459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59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73A81-4AF0-4D9C-A996-F41274894E85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6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BEE6F-2B6D-4C19-98F7-64DB4E4B2F55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7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79388-C6B9-42B4-BE78-257483D3DFF5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6651" y="197990"/>
            <a:ext cx="875497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2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39E69-1E16-4E24-B612-5EF703B7FA70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01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338E6-2157-411E-846C-60C88D7B3E98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82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F214-8EAF-4E72-99E7-24943D4DC00C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52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8AF57-936F-4F39-B9AA-B60F2EC419E2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86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C93E9-E311-41AD-944A-3F193C55C399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2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153E5-BCA9-40EB-92EA-586EEFBD0F38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2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852D7-A025-48AB-B0A3-63F6AAAC870A}" type="datetime1">
              <a:rPr lang="en-US" smtClean="0"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dfbdfjngfd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71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363" y="4447647"/>
            <a:ext cx="7512341" cy="1214922"/>
          </a:xfrm>
        </p:spPr>
        <p:txBody>
          <a:bodyPr>
            <a:normAutofit fontScale="92500"/>
          </a:bodyPr>
          <a:lstStyle/>
          <a:p>
            <a:pPr algn="ctr"/>
            <a:r>
              <a:rPr lang="en-US" sz="2600" dirty="0"/>
              <a:t>Software Engineering and Professional Practice</a:t>
            </a:r>
          </a:p>
          <a:p>
            <a:pPr algn="ctr"/>
            <a:r>
              <a:rPr lang="en-US" sz="2600" dirty="0"/>
              <a:t>2016/2017</a:t>
            </a:r>
          </a:p>
          <a:p>
            <a:endParaRPr lang="es-ES" dirty="0"/>
          </a:p>
        </p:txBody>
      </p:sp>
      <p:sp>
        <p:nvSpPr>
          <p:cNvPr id="4" name="TextBox 3"/>
          <p:cNvSpPr txBox="1"/>
          <p:nvPr/>
        </p:nvSpPr>
        <p:spPr>
          <a:xfrm>
            <a:off x="1039932" y="2708134"/>
            <a:ext cx="7086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Time </a:t>
            </a:r>
            <a:r>
              <a:rPr lang="es-ES" sz="3200" dirty="0" err="1"/>
              <a:t>is</a:t>
            </a:r>
            <a:r>
              <a:rPr lang="es-ES" sz="3200" dirty="0"/>
              <a:t> </a:t>
            </a:r>
            <a:r>
              <a:rPr lang="es-ES" sz="3200" dirty="0" err="1"/>
              <a:t>my</a:t>
            </a:r>
            <a:r>
              <a:rPr lang="es-ES" sz="3200" dirty="0"/>
              <a:t> capital, </a:t>
            </a:r>
            <a:r>
              <a:rPr lang="es-ES" sz="3200" dirty="0" err="1"/>
              <a:t>not</a:t>
            </a:r>
            <a:r>
              <a:rPr lang="es-ES" sz="3200" dirty="0"/>
              <a:t> </a:t>
            </a:r>
            <a:r>
              <a:rPr lang="es-ES" sz="3200" dirty="0" err="1"/>
              <a:t>money</a:t>
            </a:r>
            <a:r>
              <a:rPr lang="es-ES" sz="3200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49" y="763283"/>
            <a:ext cx="7845077" cy="180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65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68003" y="1041355"/>
            <a:ext cx="48079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is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Metronus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Our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team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Technologies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/>
              <a:t>A </a:t>
            </a:r>
            <a:r>
              <a:rPr lang="es-ES" sz="3400" dirty="0" err="1"/>
              <a:t>closer</a:t>
            </a:r>
            <a:r>
              <a:rPr lang="es-ES" sz="3400" dirty="0"/>
              <a:t> look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Business plan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Lessons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learnt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3711238" y="271914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8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closer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look</a:t>
            </a:r>
          </a:p>
        </p:txBody>
      </p:sp>
      <p:pic>
        <p:nvPicPr>
          <p:cNvPr id="3" name="v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725" y="0"/>
            <a:ext cx="820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9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closer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look</a:t>
            </a:r>
          </a:p>
        </p:txBody>
      </p:sp>
      <p:pic>
        <p:nvPicPr>
          <p:cNvPr id="11" name="Picture 4" descr="Resultado de imagen de sonarqube ext: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8" y="1735039"/>
            <a:ext cx="3057455" cy="84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51" y="2819172"/>
            <a:ext cx="4421399" cy="3844033"/>
          </a:xfrm>
          <a:prstGeom prst="rect">
            <a:avLst/>
          </a:prstGeom>
        </p:spPr>
      </p:pic>
      <p:pic>
        <p:nvPicPr>
          <p:cNvPr id="7" name="Picture 6" descr="http://pedrorijo.com/assets/img/codacy-logo-na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35039"/>
            <a:ext cx="4136081" cy="12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878" y="2904695"/>
            <a:ext cx="3022516" cy="713470"/>
          </a:xfrm>
          <a:prstGeom prst="rect">
            <a:avLst/>
          </a:prstGeom>
        </p:spPr>
      </p:pic>
      <p:pic>
        <p:nvPicPr>
          <p:cNvPr id="14" name="Picture 2" descr="Resultado de imagen de coverall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28" y="4693840"/>
            <a:ext cx="2975917" cy="57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4049" y="5503309"/>
            <a:ext cx="3851873" cy="7781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81213" y="984179"/>
            <a:ext cx="5420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/>
              <a:t>Performance </a:t>
            </a:r>
            <a:r>
              <a:rPr lang="es-ES" sz="3200" dirty="0" err="1"/>
              <a:t>matters</a:t>
            </a:r>
            <a:r>
              <a:rPr lang="es-ES" sz="3200" dirty="0"/>
              <a:t>, </a:t>
            </a:r>
            <a:r>
              <a:rPr lang="es-ES" sz="3200" dirty="0" err="1"/>
              <a:t>too</a:t>
            </a:r>
            <a:r>
              <a:rPr lang="es-E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049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closer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look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2564" y="1235080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/>
              <a:t>Google </a:t>
            </a:r>
            <a:r>
              <a:rPr lang="es-ES" sz="3200" dirty="0" err="1"/>
              <a:t>InSights</a:t>
            </a:r>
            <a:endParaRPr lang="es-E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19" y="2033903"/>
            <a:ext cx="2344160" cy="21249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4" y="4442544"/>
            <a:ext cx="3456755" cy="1865040"/>
          </a:xfrm>
          <a:prstGeom prst="rect">
            <a:avLst/>
          </a:prstGeom>
        </p:spPr>
      </p:pic>
      <p:sp>
        <p:nvSpPr>
          <p:cNvPr id="17" name="TextBox 11"/>
          <p:cNvSpPr txBox="1"/>
          <p:nvPr/>
        </p:nvSpPr>
        <p:spPr>
          <a:xfrm>
            <a:off x="5812145" y="1235080"/>
            <a:ext cx="1901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GTMetrix</a:t>
            </a:r>
            <a:endParaRPr lang="es-E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112" y="2033903"/>
            <a:ext cx="3792741" cy="1353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7369" y="4442544"/>
            <a:ext cx="4571034" cy="14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69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closer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look</a:t>
            </a:r>
          </a:p>
        </p:txBody>
      </p:sp>
      <p:sp>
        <p:nvSpPr>
          <p:cNvPr id="20" name="TextBox 11"/>
          <p:cNvSpPr txBox="1"/>
          <p:nvPr/>
        </p:nvSpPr>
        <p:spPr>
          <a:xfrm>
            <a:off x="3432906" y="1060625"/>
            <a:ext cx="2278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Dareboost</a:t>
            </a:r>
            <a:endParaRPr lang="es-ES" sz="32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7" y="1645400"/>
            <a:ext cx="8707846" cy="2132533"/>
          </a:xfrm>
          <a:prstGeom prst="rect">
            <a:avLst/>
          </a:prstGeom>
        </p:spPr>
      </p:pic>
      <p:sp>
        <p:nvSpPr>
          <p:cNvPr id="22" name="TextBox 11"/>
          <p:cNvSpPr txBox="1"/>
          <p:nvPr/>
        </p:nvSpPr>
        <p:spPr>
          <a:xfrm>
            <a:off x="2057437" y="4304590"/>
            <a:ext cx="5078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KeyCDN</a:t>
            </a:r>
            <a:r>
              <a:rPr lang="es-ES" sz="3200" dirty="0"/>
              <a:t> Test for HTTP/2.0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49" y="4843044"/>
            <a:ext cx="4846101" cy="181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76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closer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look</a:t>
            </a:r>
          </a:p>
        </p:txBody>
      </p:sp>
      <p:sp>
        <p:nvSpPr>
          <p:cNvPr id="8" name="TextBox 11"/>
          <p:cNvSpPr txBox="1"/>
          <p:nvPr/>
        </p:nvSpPr>
        <p:spPr>
          <a:xfrm>
            <a:off x="1619910" y="951269"/>
            <a:ext cx="5904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Grafana</a:t>
            </a:r>
            <a:r>
              <a:rPr lang="es-ES" sz="3200" dirty="0"/>
              <a:t> at </a:t>
            </a:r>
            <a:r>
              <a:rPr lang="es-ES" sz="3200" b="1" dirty="0"/>
              <a:t>stats.metronus.es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767" y="1622382"/>
            <a:ext cx="7824013" cy="523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05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68003" y="1041355"/>
            <a:ext cx="48079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is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Metronus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Our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team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Technologies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closer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look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/>
              <a:t>Business plan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Lessons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learnt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3711238" y="271914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13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18494" y="1678823"/>
            <a:ext cx="570701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600" dirty="0" err="1">
                <a:solidFill>
                  <a:srgbClr val="2ECC71"/>
                </a:solidFill>
              </a:rPr>
              <a:t>S</a:t>
            </a:r>
            <a:r>
              <a:rPr lang="es-ES" sz="6600" dirty="0" err="1"/>
              <a:t>trengths</a:t>
            </a:r>
            <a:endParaRPr lang="es-ES" sz="6600" dirty="0"/>
          </a:p>
          <a:p>
            <a:r>
              <a:rPr lang="es-ES" sz="6600" dirty="0" err="1">
                <a:solidFill>
                  <a:srgbClr val="2ECC71"/>
                </a:solidFill>
              </a:rPr>
              <a:t>W</a:t>
            </a:r>
            <a:r>
              <a:rPr lang="es-ES" sz="6600" dirty="0" err="1"/>
              <a:t>eaknesses</a:t>
            </a:r>
            <a:endParaRPr lang="es-ES" sz="6600" dirty="0"/>
          </a:p>
          <a:p>
            <a:r>
              <a:rPr lang="es-ES" sz="6600" dirty="0" err="1">
                <a:solidFill>
                  <a:srgbClr val="2ECC71"/>
                </a:solidFill>
              </a:rPr>
              <a:t>O</a:t>
            </a:r>
            <a:r>
              <a:rPr lang="es-ES" sz="6600" dirty="0" err="1"/>
              <a:t>pportunities</a:t>
            </a:r>
            <a:endParaRPr lang="es-ES" sz="6600" dirty="0"/>
          </a:p>
          <a:p>
            <a:r>
              <a:rPr lang="es-ES" sz="6600" dirty="0" err="1">
                <a:solidFill>
                  <a:srgbClr val="2ECC71"/>
                </a:solidFill>
              </a:rPr>
              <a:t>T</a:t>
            </a:r>
            <a:r>
              <a:rPr lang="es-ES" sz="6600" dirty="0" err="1"/>
              <a:t>hreats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68611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85" y="2415356"/>
            <a:ext cx="2243188" cy="2243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426" y="2415356"/>
            <a:ext cx="2243188" cy="22431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737" y="1055368"/>
            <a:ext cx="2672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Strengths</a:t>
            </a:r>
            <a:endParaRPr lang="es-E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332385" y="4665189"/>
            <a:ext cx="2300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/>
              <a:t>Never</a:t>
            </a:r>
            <a:r>
              <a:rPr lang="es-ES" sz="2400" dirty="0"/>
              <a:t> </a:t>
            </a:r>
            <a:r>
              <a:rPr lang="es-ES" sz="2400" dirty="0" err="1"/>
              <a:t>ending</a:t>
            </a:r>
            <a:r>
              <a:rPr lang="es-ES" sz="2400" dirty="0"/>
              <a:t> </a:t>
            </a:r>
          </a:p>
          <a:p>
            <a:pPr algn="ctr"/>
            <a:r>
              <a:rPr lang="es-ES" sz="2400" dirty="0" err="1"/>
              <a:t>solution</a:t>
            </a:r>
            <a:endParaRPr lang="es-E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739806" y="4665189"/>
            <a:ext cx="3900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Django. Python. Security.</a:t>
            </a:r>
          </a:p>
          <a:p>
            <a:pPr algn="ctr"/>
            <a:r>
              <a:rPr lang="es-ES" sz="2400" dirty="0" err="1"/>
              <a:t>Best</a:t>
            </a:r>
            <a:r>
              <a:rPr lang="es-ES" sz="2400" dirty="0"/>
              <a:t> Friends </a:t>
            </a:r>
            <a:r>
              <a:rPr lang="es-ES" sz="2400" dirty="0" err="1"/>
              <a:t>Forever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77730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26" y="2410891"/>
            <a:ext cx="2243188" cy="2243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385" y="2422001"/>
            <a:ext cx="2243188" cy="2243188"/>
          </a:xfrm>
          <a:prstGeom prst="rect">
            <a:avLst/>
          </a:prstGeom>
        </p:spPr>
      </p:pic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737" y="1055368"/>
            <a:ext cx="2672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Strengths</a:t>
            </a:r>
            <a:endParaRPr lang="es-E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155812" y="4654079"/>
            <a:ext cx="2587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Big </a:t>
            </a:r>
            <a:r>
              <a:rPr lang="es-ES" sz="2400" dirty="0" err="1"/>
              <a:t>team</a:t>
            </a:r>
            <a:endParaRPr lang="es-ES" sz="2400" dirty="0"/>
          </a:p>
          <a:p>
            <a:pPr algn="ctr"/>
            <a:r>
              <a:rPr lang="es-ES" sz="2400" dirty="0" err="1"/>
              <a:t>Pressure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just</a:t>
            </a:r>
            <a:r>
              <a:rPr lang="es-ES" sz="2400" dirty="0"/>
              <a:t> a </a:t>
            </a:r>
          </a:p>
          <a:p>
            <a:pPr algn="ctr"/>
            <a:r>
              <a:rPr lang="es-ES" sz="2400" dirty="0" err="1"/>
              <a:t>measurement</a:t>
            </a:r>
            <a:endParaRPr lang="es-E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886486" y="4665189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/>
              <a:t>Metronus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standalone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1929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68003" y="1041355"/>
            <a:ext cx="48079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What</a:t>
            </a:r>
            <a:r>
              <a:rPr lang="es-ES" sz="3400" dirty="0"/>
              <a:t> </a:t>
            </a:r>
            <a:r>
              <a:rPr lang="es-ES" sz="3400" dirty="0" err="1"/>
              <a:t>is</a:t>
            </a:r>
            <a:r>
              <a:rPr lang="es-ES" sz="3400" dirty="0"/>
              <a:t> </a:t>
            </a:r>
            <a:r>
              <a:rPr lang="es-ES" sz="3400" dirty="0" err="1"/>
              <a:t>Metronus</a:t>
            </a:r>
            <a:r>
              <a:rPr lang="es-ES" sz="3400" dirty="0"/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Our</a:t>
            </a:r>
            <a:r>
              <a:rPr lang="es-ES" sz="3400" dirty="0"/>
              <a:t> </a:t>
            </a:r>
            <a:r>
              <a:rPr lang="es-ES" sz="3400" dirty="0" err="1"/>
              <a:t>team</a:t>
            </a:r>
            <a:endParaRPr lang="es-ES" sz="3400" dirty="0"/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/>
              <a:t>Technologies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/>
              <a:t>A </a:t>
            </a:r>
            <a:r>
              <a:rPr lang="es-ES" sz="3400" dirty="0" err="1"/>
              <a:t>closer</a:t>
            </a:r>
            <a:r>
              <a:rPr lang="es-ES" sz="3400" dirty="0"/>
              <a:t> look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/>
              <a:t>Business plan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Lessons</a:t>
            </a:r>
            <a:r>
              <a:rPr lang="es-ES" sz="3400" dirty="0"/>
              <a:t> </a:t>
            </a:r>
            <a:r>
              <a:rPr lang="es-ES" sz="3400" dirty="0" err="1"/>
              <a:t>learnt</a:t>
            </a:r>
            <a:endParaRPr lang="es-ES" sz="3400" dirty="0"/>
          </a:p>
        </p:txBody>
      </p:sp>
      <p:sp>
        <p:nvSpPr>
          <p:cNvPr id="6" name="TextBox 2"/>
          <p:cNvSpPr txBox="1"/>
          <p:nvPr/>
        </p:nvSpPr>
        <p:spPr>
          <a:xfrm>
            <a:off x="3711238" y="271914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246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26" y="2417537"/>
            <a:ext cx="2235640" cy="2235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3" y="2429549"/>
            <a:ext cx="2235640" cy="2235640"/>
          </a:xfrm>
          <a:prstGeom prst="rect">
            <a:avLst/>
          </a:prstGeom>
        </p:spPr>
      </p:pic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22164" y="1055368"/>
            <a:ext cx="3499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Weaknesses</a:t>
            </a:r>
            <a:endParaRPr lang="es-E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958648" y="4654079"/>
            <a:ext cx="2981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/>
              <a:t>Lack</a:t>
            </a:r>
            <a:r>
              <a:rPr lang="es-ES" sz="2400" dirty="0"/>
              <a:t> of </a:t>
            </a:r>
            <a:r>
              <a:rPr lang="es-ES" sz="2400" dirty="0" err="1"/>
              <a:t>economic</a:t>
            </a:r>
            <a:r>
              <a:rPr lang="es-ES" sz="2400" dirty="0"/>
              <a:t> </a:t>
            </a:r>
          </a:p>
          <a:p>
            <a:pPr algn="ctr"/>
            <a:r>
              <a:rPr lang="es-ES" sz="2400" dirty="0" err="1"/>
              <a:t>resources</a:t>
            </a:r>
            <a:endParaRPr lang="es-E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138164" y="4665189"/>
            <a:ext cx="31037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/>
              <a:t>Team’s</a:t>
            </a:r>
            <a:r>
              <a:rPr lang="es-ES" sz="2400" dirty="0"/>
              <a:t> </a:t>
            </a:r>
            <a:r>
              <a:rPr lang="es-ES" sz="2400" dirty="0" err="1"/>
              <a:t>first</a:t>
            </a:r>
            <a:r>
              <a:rPr lang="es-ES" sz="2400" dirty="0"/>
              <a:t> </a:t>
            </a:r>
          </a:p>
          <a:p>
            <a:pPr algn="ctr"/>
            <a:r>
              <a:rPr lang="es-ES" sz="2400" dirty="0" err="1"/>
              <a:t>professional</a:t>
            </a:r>
            <a:r>
              <a:rPr lang="es-ES" sz="2400" dirty="0"/>
              <a:t> </a:t>
            </a:r>
            <a:r>
              <a:rPr lang="es-ES" sz="2400" dirty="0" err="1"/>
              <a:t>project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57258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26" y="2429549"/>
            <a:ext cx="2235640" cy="2235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3" y="2429549"/>
            <a:ext cx="2235640" cy="2235640"/>
          </a:xfrm>
          <a:prstGeom prst="rect">
            <a:avLst/>
          </a:prstGeom>
        </p:spPr>
      </p:pic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22164" y="1055368"/>
            <a:ext cx="34996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Weaknesses</a:t>
            </a:r>
            <a:endParaRPr lang="es-E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66774" y="4654079"/>
            <a:ext cx="45656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Big </a:t>
            </a:r>
            <a:r>
              <a:rPr lang="es-ES" sz="2400" dirty="0" err="1"/>
              <a:t>companies</a:t>
            </a:r>
            <a:r>
              <a:rPr lang="es-ES" sz="2400" dirty="0"/>
              <a:t> </a:t>
            </a:r>
            <a:r>
              <a:rPr lang="es-ES" sz="2400" dirty="0" err="1"/>
              <a:t>already</a:t>
            </a:r>
            <a:r>
              <a:rPr lang="es-ES" sz="2400" dirty="0"/>
              <a:t> </a:t>
            </a:r>
            <a:r>
              <a:rPr lang="es-ES" sz="2400" dirty="0" err="1"/>
              <a:t>have</a:t>
            </a:r>
            <a:r>
              <a:rPr lang="es-ES" sz="2400" dirty="0"/>
              <a:t> </a:t>
            </a:r>
          </a:p>
          <a:p>
            <a:pPr algn="ctr"/>
            <a:r>
              <a:rPr lang="es-ES" sz="2400" dirty="0" err="1"/>
              <a:t>their</a:t>
            </a:r>
            <a:r>
              <a:rPr lang="es-ES" sz="2400" dirty="0"/>
              <a:t> </a:t>
            </a:r>
            <a:r>
              <a:rPr lang="es-ES" sz="2400" dirty="0" err="1"/>
              <a:t>own</a:t>
            </a:r>
            <a:r>
              <a:rPr lang="es-ES" sz="2400" dirty="0"/>
              <a:t> </a:t>
            </a:r>
            <a:r>
              <a:rPr lang="es-ES" sz="2400" dirty="0" err="1"/>
              <a:t>Metronus</a:t>
            </a:r>
            <a:endParaRPr lang="es-E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191872" y="4665189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/>
              <a:t>Fitting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Metronus</a:t>
            </a:r>
            <a:r>
              <a:rPr lang="es-ES" sz="2400" dirty="0"/>
              <a:t> </a:t>
            </a:r>
          </a:p>
          <a:p>
            <a:pPr algn="ctr"/>
            <a:r>
              <a:rPr lang="es-ES" sz="2400" dirty="0" err="1"/>
              <a:t>may</a:t>
            </a:r>
            <a:r>
              <a:rPr lang="es-ES" sz="2400" dirty="0"/>
              <a:t> be </a:t>
            </a:r>
            <a:r>
              <a:rPr lang="es-ES" sz="2400" dirty="0" err="1"/>
              <a:t>disruptive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48283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214" y="2429549"/>
            <a:ext cx="2252064" cy="2252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3" y="2429549"/>
            <a:ext cx="2252064" cy="2252064"/>
          </a:xfrm>
          <a:prstGeom prst="rect">
            <a:avLst/>
          </a:prstGeom>
        </p:spPr>
      </p:pic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0227" y="1055368"/>
            <a:ext cx="3863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Opportunities</a:t>
            </a:r>
            <a:endParaRPr lang="es-E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090909" y="4654079"/>
            <a:ext cx="2717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New </a:t>
            </a:r>
            <a:r>
              <a:rPr lang="es-ES" sz="2400" dirty="0" err="1"/>
              <a:t>companies</a:t>
            </a:r>
            <a:r>
              <a:rPr lang="es-ES" sz="2400" dirty="0"/>
              <a:t> </a:t>
            </a:r>
          </a:p>
          <a:p>
            <a:pPr algn="ctr"/>
            <a:r>
              <a:rPr lang="es-ES" sz="2400" dirty="0" err="1"/>
              <a:t>every</a:t>
            </a:r>
            <a:r>
              <a:rPr lang="es-ES" sz="2400" dirty="0"/>
              <a:t> </a:t>
            </a:r>
            <a:r>
              <a:rPr lang="es-ES" sz="2400" dirty="0" err="1"/>
              <a:t>day</a:t>
            </a:r>
            <a:endParaRPr lang="es-E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11494" y="4665189"/>
            <a:ext cx="2557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/>
              <a:t>Metronus</a:t>
            </a:r>
            <a:r>
              <a:rPr lang="es-ES" sz="2400" dirty="0"/>
              <a:t> </a:t>
            </a:r>
            <a:r>
              <a:rPr lang="es-ES" sz="2400" dirty="0" err="1"/>
              <a:t>works</a:t>
            </a:r>
            <a:r>
              <a:rPr lang="es-ES" sz="2400" dirty="0"/>
              <a:t> </a:t>
            </a:r>
          </a:p>
          <a:p>
            <a:pPr algn="ctr"/>
            <a:r>
              <a:rPr lang="es-ES" sz="2400" dirty="0" err="1"/>
              <a:t>everywhere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20371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62" y="2429549"/>
            <a:ext cx="2252064" cy="2252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33" y="2429549"/>
            <a:ext cx="2252064" cy="2252064"/>
          </a:xfrm>
          <a:prstGeom prst="rect">
            <a:avLst/>
          </a:prstGeom>
        </p:spPr>
      </p:pic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0227" y="1055368"/>
            <a:ext cx="3863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Opportunities</a:t>
            </a:r>
            <a:endParaRPr lang="es-E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197514" y="4654079"/>
            <a:ext cx="25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/>
              <a:t>Metronus</a:t>
            </a:r>
            <a:r>
              <a:rPr lang="es-ES" sz="2400" dirty="0"/>
              <a:t> </a:t>
            </a:r>
            <a:r>
              <a:rPr lang="es-ES" sz="2400" dirty="0" err="1"/>
              <a:t>fits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</a:p>
          <a:p>
            <a:pPr algn="ctr"/>
            <a:r>
              <a:rPr lang="es-ES" sz="2400" dirty="0" err="1"/>
              <a:t>your</a:t>
            </a:r>
            <a:r>
              <a:rPr lang="es-ES" sz="2400" dirty="0"/>
              <a:t> </a:t>
            </a:r>
            <a:r>
              <a:rPr lang="es-ES" sz="2400" dirty="0" err="1"/>
              <a:t>company</a:t>
            </a:r>
            <a:endParaRPr lang="es-E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6777" y="4665189"/>
            <a:ext cx="2906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Mobile-</a:t>
            </a:r>
            <a:r>
              <a:rPr lang="es-ES" sz="2400" dirty="0" err="1"/>
              <a:t>first</a:t>
            </a:r>
            <a:r>
              <a:rPr lang="es-ES" sz="2400" dirty="0"/>
              <a:t> </a:t>
            </a:r>
            <a:r>
              <a:rPr lang="es-ES" sz="2400" dirty="0" err="1"/>
              <a:t>service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11819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62" y="2446892"/>
            <a:ext cx="2234721" cy="22347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520" y="2438014"/>
            <a:ext cx="2234721" cy="2234721"/>
          </a:xfrm>
          <a:prstGeom prst="rect">
            <a:avLst/>
          </a:prstGeom>
        </p:spPr>
      </p:pic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21078" y="1055368"/>
            <a:ext cx="21018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Threats</a:t>
            </a:r>
            <a:endParaRPr lang="es-E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324958" y="4654079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err="1"/>
              <a:t>Financial</a:t>
            </a:r>
            <a:r>
              <a:rPr lang="es-ES" sz="2400" dirty="0"/>
              <a:t> crisis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7371" y="4665189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Data </a:t>
            </a:r>
            <a:r>
              <a:rPr lang="es-ES" sz="2400" dirty="0" err="1"/>
              <a:t>leakage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81624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762" y="2446892"/>
            <a:ext cx="2234721" cy="2234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28" y="2446892"/>
            <a:ext cx="2234721" cy="2234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3459" y="4681613"/>
            <a:ext cx="3914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New </a:t>
            </a:r>
            <a:r>
              <a:rPr lang="es-ES" sz="2400" dirty="0" err="1"/>
              <a:t>players</a:t>
            </a:r>
            <a:r>
              <a:rPr lang="es-ES" sz="2400" dirty="0"/>
              <a:t> in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game</a:t>
            </a:r>
            <a:endParaRPr lang="es-ES" sz="2400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21078" y="1055368"/>
            <a:ext cx="21018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Threats</a:t>
            </a:r>
            <a:endParaRPr lang="es-E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06507" y="4665189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/>
              <a:t>Team </a:t>
            </a:r>
            <a:r>
              <a:rPr lang="es-ES" sz="2400" dirty="0" err="1"/>
              <a:t>disbanding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3856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pic>
        <p:nvPicPr>
          <p:cNvPr id="3" name="Usuar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4238"/>
            <a:ext cx="9144000" cy="50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2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387" y="2650443"/>
            <a:ext cx="85972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600" dirty="0" err="1"/>
              <a:t>Return</a:t>
            </a:r>
            <a:r>
              <a:rPr lang="es-ES" sz="6600" dirty="0"/>
              <a:t> of </a:t>
            </a:r>
            <a:r>
              <a:rPr lang="es-ES" sz="6600" dirty="0" err="1"/>
              <a:t>Investment</a:t>
            </a:r>
            <a:endParaRPr lang="es-ES" sz="6600" dirty="0"/>
          </a:p>
        </p:txBody>
      </p:sp>
    </p:spTree>
    <p:extLst>
      <p:ext uri="{BB962C8B-B14F-4D97-AF65-F5344CB8AC3E}">
        <p14:creationId xmlns:p14="http://schemas.microsoft.com/office/powerpoint/2010/main" val="1105684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83570" y="961209"/>
            <a:ext cx="2303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800" b="1" dirty="0"/>
              <a:t>Budget</a:t>
            </a:r>
            <a:endParaRPr lang="es-ES" sz="3600" b="1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28994" y="2527298"/>
            <a:ext cx="67393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/>
              <a:t>Direct</a:t>
            </a:r>
            <a:r>
              <a:rPr lang="es-ES" sz="2800" dirty="0"/>
              <a:t> </a:t>
            </a:r>
            <a:r>
              <a:rPr lang="es-ES" sz="2800" dirty="0" err="1"/>
              <a:t>costs</a:t>
            </a:r>
            <a:r>
              <a:rPr lang="es-ES" sz="2800" dirty="0"/>
              <a:t>: € 24,904,47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/>
              <a:t>Indirect</a:t>
            </a:r>
            <a:r>
              <a:rPr lang="es-ES" sz="2800" dirty="0"/>
              <a:t> </a:t>
            </a:r>
            <a:r>
              <a:rPr lang="es-ES" sz="2800" dirty="0" err="1"/>
              <a:t>costs</a:t>
            </a:r>
            <a:r>
              <a:rPr lang="es-ES" sz="2800" dirty="0"/>
              <a:t>: € 9,274.14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/>
              <a:t>Taxes</a:t>
            </a:r>
            <a:r>
              <a:rPr lang="es-ES" sz="2800" dirty="0"/>
              <a:t>: € 4,384.06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/>
              <a:t>Contingency</a:t>
            </a:r>
            <a:r>
              <a:rPr lang="es-ES" sz="2800" dirty="0"/>
              <a:t> plan: € 4,537.57 (20%)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b="1" dirty="0"/>
              <a:t>Total: € 43,104.94</a:t>
            </a:r>
          </a:p>
        </p:txBody>
      </p:sp>
    </p:spTree>
    <p:extLst>
      <p:ext uri="{BB962C8B-B14F-4D97-AF65-F5344CB8AC3E}">
        <p14:creationId xmlns:p14="http://schemas.microsoft.com/office/powerpoint/2010/main" val="16209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37015" y="1131554"/>
            <a:ext cx="3869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Cost</a:t>
            </a:r>
            <a:r>
              <a:rPr lang="es-ES" sz="3200" dirty="0"/>
              <a:t> of </a:t>
            </a:r>
            <a:r>
              <a:rPr lang="es-ES" sz="3200" dirty="0" err="1"/>
              <a:t>the</a:t>
            </a:r>
            <a:r>
              <a:rPr lang="es-ES" sz="3200" dirty="0"/>
              <a:t> </a:t>
            </a:r>
            <a:r>
              <a:rPr lang="es-ES" sz="3200" dirty="0" err="1"/>
              <a:t>service</a:t>
            </a:r>
            <a:endParaRPr lang="es-ES" sz="3200" dirty="0"/>
          </a:p>
        </p:txBody>
      </p:sp>
      <p:pic>
        <p:nvPicPr>
          <p:cNvPr id="1026" name="Picture 2" descr="Resultado de imagen de paypal logo ext: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106" y="3232789"/>
            <a:ext cx="2635387" cy="19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8601" y="2127497"/>
            <a:ext cx="7914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800" dirty="0"/>
              <a:t>3 € per </a:t>
            </a:r>
            <a:r>
              <a:rPr lang="es-ES" sz="4800" dirty="0" err="1"/>
              <a:t>employee</a:t>
            </a:r>
            <a:r>
              <a:rPr lang="es-ES" sz="4800" dirty="0"/>
              <a:t> and </a:t>
            </a:r>
            <a:r>
              <a:rPr lang="es-ES" sz="4800" dirty="0" err="1"/>
              <a:t>tier</a:t>
            </a:r>
            <a:endParaRPr lang="es-E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492564" y="4958777"/>
            <a:ext cx="39244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0,35 € per </a:t>
            </a:r>
            <a:r>
              <a:rPr lang="es-ES" sz="2800" dirty="0" err="1"/>
              <a:t>transaction</a:t>
            </a:r>
            <a:endParaRPr lang="es-ES" sz="2800" dirty="0"/>
          </a:p>
          <a:p>
            <a:r>
              <a:rPr lang="es-ES" sz="2800" dirty="0"/>
              <a:t>3,40% per </a:t>
            </a:r>
            <a:r>
              <a:rPr lang="es-ES" sz="2800" dirty="0" err="1"/>
              <a:t>transaction</a:t>
            </a:r>
            <a:endParaRPr lang="es-E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575300" y="4604833"/>
            <a:ext cx="2666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/>
              <a:t>VAT 21%</a:t>
            </a:r>
          </a:p>
        </p:txBody>
      </p:sp>
    </p:spTree>
    <p:extLst>
      <p:ext uri="{BB962C8B-B14F-4D97-AF65-F5344CB8AC3E}">
        <p14:creationId xmlns:p14="http://schemas.microsoft.com/office/powerpoint/2010/main" val="2213980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68003" y="1041355"/>
            <a:ext cx="48079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What</a:t>
            </a:r>
            <a:r>
              <a:rPr lang="es-ES" sz="3400" dirty="0"/>
              <a:t> </a:t>
            </a:r>
            <a:r>
              <a:rPr lang="es-ES" sz="3400" dirty="0" err="1"/>
              <a:t>is</a:t>
            </a:r>
            <a:r>
              <a:rPr lang="es-ES" sz="3400" dirty="0"/>
              <a:t> </a:t>
            </a:r>
            <a:r>
              <a:rPr lang="es-ES" sz="3400" dirty="0" err="1"/>
              <a:t>Metronus</a:t>
            </a:r>
            <a:r>
              <a:rPr lang="es-ES" sz="3400" dirty="0"/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Our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team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Technologies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closer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look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Business plan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Lessons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learnt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3711238" y="271914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724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32683" y="1967345"/>
            <a:ext cx="5078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/>
              <a:t>1-5 </a:t>
            </a:r>
            <a:r>
              <a:rPr lang="es-ES" sz="5400" dirty="0" err="1"/>
              <a:t>employees</a:t>
            </a:r>
            <a:endParaRPr lang="es-E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2965630" y="3325090"/>
            <a:ext cx="32127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dirty="0"/>
              <a:t>FREE!</a:t>
            </a:r>
          </a:p>
        </p:txBody>
      </p:sp>
    </p:spTree>
    <p:extLst>
      <p:ext uri="{BB962C8B-B14F-4D97-AF65-F5344CB8AC3E}">
        <p14:creationId xmlns:p14="http://schemas.microsoft.com/office/powerpoint/2010/main" val="2663130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3842" y="1275832"/>
            <a:ext cx="5976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err="1"/>
              <a:t>Which</a:t>
            </a:r>
            <a:r>
              <a:rPr lang="es-ES" sz="2800" dirty="0"/>
              <a:t> are </a:t>
            </a:r>
            <a:r>
              <a:rPr lang="es-ES" sz="2800" dirty="0" err="1"/>
              <a:t>our</a:t>
            </a:r>
            <a:r>
              <a:rPr lang="es-ES" sz="2800" dirty="0"/>
              <a:t> </a:t>
            </a:r>
            <a:r>
              <a:rPr lang="es-ES" sz="2800" dirty="0" err="1"/>
              <a:t>magical</a:t>
            </a:r>
            <a:r>
              <a:rPr lang="es-ES" sz="2800" dirty="0"/>
              <a:t> </a:t>
            </a:r>
            <a:r>
              <a:rPr lang="es-ES" sz="2800" dirty="0" err="1"/>
              <a:t>numbers</a:t>
            </a:r>
            <a:r>
              <a:rPr lang="es-ES" sz="2800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839" y="2209952"/>
            <a:ext cx="2438095" cy="2438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630" y="2209952"/>
            <a:ext cx="2438095" cy="2438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0378" y="4648047"/>
            <a:ext cx="1856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/>
              <a:t>0,48%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4587" y="4647092"/>
            <a:ext cx="1856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/>
              <a:t>0,16%</a:t>
            </a:r>
          </a:p>
        </p:txBody>
      </p:sp>
    </p:spTree>
    <p:extLst>
      <p:ext uri="{BB962C8B-B14F-4D97-AF65-F5344CB8AC3E}">
        <p14:creationId xmlns:p14="http://schemas.microsoft.com/office/powerpoint/2010/main" val="852174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B5327940-A301-4573-8B73-BF2E94E9389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0" y="864932"/>
          <a:ext cx="9144000" cy="5993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51203" y="988043"/>
            <a:ext cx="3241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Optimistic</a:t>
            </a:r>
            <a:r>
              <a:rPr lang="es-ES" sz="3200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847342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graphicFrame>
        <p:nvGraphicFramePr>
          <p:cNvPr id="4" name="Gráfico 1">
            <a:extLst>
              <a:ext uri="{FF2B5EF4-FFF2-40B4-BE49-F238E27FC236}">
                <a16:creationId xmlns:a16="http://schemas.microsoft.com/office/drawing/2014/main" id="{FAFA1759-07FC-466B-96F7-1B5E82192B1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0" y="983674"/>
          <a:ext cx="9009221" cy="5763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26358" y="988043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/>
              <a:t>Pessimistic</a:t>
            </a:r>
            <a:r>
              <a:rPr lang="es-ES" sz="3200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318510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42433" y="1326969"/>
            <a:ext cx="6659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 err="1"/>
              <a:t>What</a:t>
            </a:r>
            <a:r>
              <a:rPr lang="es-ES" sz="3600" dirty="0"/>
              <a:t> </a:t>
            </a:r>
            <a:r>
              <a:rPr lang="es-ES" sz="3600" dirty="0" err="1"/>
              <a:t>we</a:t>
            </a:r>
            <a:r>
              <a:rPr lang="es-ES" sz="3600" dirty="0"/>
              <a:t> </a:t>
            </a:r>
            <a:r>
              <a:rPr lang="es-ES" sz="3600" dirty="0" err="1"/>
              <a:t>have</a:t>
            </a:r>
            <a:r>
              <a:rPr lang="es-ES" sz="3600" dirty="0"/>
              <a:t> </a:t>
            </a:r>
            <a:r>
              <a:rPr lang="es-ES" sz="3600" dirty="0" err="1"/>
              <a:t>already</a:t>
            </a:r>
            <a:r>
              <a:rPr lang="es-ES" sz="3600" dirty="0"/>
              <a:t> done</a:t>
            </a:r>
            <a:endParaRPr lang="es-ES" sz="3200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971" y="2528888"/>
            <a:ext cx="1532096" cy="15320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43" y="2528888"/>
            <a:ext cx="1532096" cy="15320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02811" y="4096048"/>
            <a:ext cx="1938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Productivity</a:t>
            </a:r>
            <a:r>
              <a:rPr lang="es-ES" sz="2400" dirty="0"/>
              <a:t> </a:t>
            </a:r>
            <a:r>
              <a:rPr lang="es-ES" sz="2400" dirty="0" err="1"/>
              <a:t>Analytics</a:t>
            </a:r>
            <a:endParaRPr lang="es-E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551851" y="4096047"/>
            <a:ext cx="1516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Profit</a:t>
            </a:r>
            <a:r>
              <a:rPr lang="es-ES" sz="2400" dirty="0"/>
              <a:t> </a:t>
            </a:r>
            <a:r>
              <a:rPr lang="es-ES" sz="2400" dirty="0" err="1"/>
              <a:t>Analytics</a:t>
            </a:r>
            <a:endParaRPr lang="es-ES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527" y="2528888"/>
            <a:ext cx="1532096" cy="153209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73448" y="4096048"/>
            <a:ext cx="176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Time control</a:t>
            </a:r>
          </a:p>
        </p:txBody>
      </p:sp>
    </p:spTree>
    <p:extLst>
      <p:ext uri="{BB962C8B-B14F-4D97-AF65-F5344CB8AC3E}">
        <p14:creationId xmlns:p14="http://schemas.microsoft.com/office/powerpoint/2010/main" val="738674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20634" y="1326969"/>
            <a:ext cx="4302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 err="1"/>
              <a:t>Mid-term</a:t>
            </a:r>
            <a:r>
              <a:rPr lang="es-ES" sz="3600" dirty="0"/>
              <a:t> </a:t>
            </a:r>
            <a:r>
              <a:rPr lang="es-ES" sz="3600" dirty="0" err="1"/>
              <a:t>planning</a:t>
            </a:r>
            <a:endParaRPr lang="es-ES" sz="3200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98" y="2528888"/>
            <a:ext cx="1509482" cy="1509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424" y="2528889"/>
            <a:ext cx="1509482" cy="1509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68554" y="4038370"/>
            <a:ext cx="2809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Absences</a:t>
            </a:r>
            <a:r>
              <a:rPr lang="es-ES" sz="2400" dirty="0"/>
              <a:t> and </a:t>
            </a:r>
            <a:r>
              <a:rPr lang="es-ES" sz="2400" dirty="0" err="1"/>
              <a:t>vacations</a:t>
            </a:r>
            <a:r>
              <a:rPr lang="es-ES" sz="2400" dirty="0"/>
              <a:t> control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1507" y="4038370"/>
            <a:ext cx="2081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Paysheets</a:t>
            </a:r>
            <a:r>
              <a:rPr lang="es-ES" sz="2400" dirty="0"/>
              <a:t> </a:t>
            </a:r>
            <a:r>
              <a:rPr lang="es-ES" sz="2400" dirty="0" err="1"/>
              <a:t>generation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5610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2776" y="1326969"/>
            <a:ext cx="457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Long-</a:t>
            </a:r>
            <a:r>
              <a:rPr lang="es-ES" sz="3600" dirty="0" err="1"/>
              <a:t>term</a:t>
            </a:r>
            <a:r>
              <a:rPr lang="es-ES" sz="3600" dirty="0"/>
              <a:t> </a:t>
            </a:r>
            <a:r>
              <a:rPr lang="es-ES" sz="3600" dirty="0" err="1"/>
              <a:t>planning</a:t>
            </a:r>
            <a:endParaRPr lang="es-ES" sz="3200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188" y="2528888"/>
            <a:ext cx="1533825" cy="1533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79" y="2528888"/>
            <a:ext cx="1533825" cy="1533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7931" y="4122304"/>
            <a:ext cx="3266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ETL</a:t>
            </a:r>
          </a:p>
          <a:p>
            <a:pPr algn="ctr"/>
            <a:r>
              <a:rPr lang="es-ES" sz="2400" dirty="0"/>
              <a:t>(</a:t>
            </a:r>
            <a:r>
              <a:rPr lang="es-ES" sz="2400" dirty="0" err="1"/>
              <a:t>Extract</a:t>
            </a:r>
            <a:r>
              <a:rPr lang="es-ES" sz="2400" dirty="0"/>
              <a:t>, </a:t>
            </a:r>
            <a:r>
              <a:rPr lang="es-ES" sz="2400" dirty="0" err="1"/>
              <a:t>Transform</a:t>
            </a:r>
            <a:r>
              <a:rPr lang="es-ES" sz="2400" dirty="0"/>
              <a:t> and Load)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38381" y="4122304"/>
            <a:ext cx="3439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Prediction</a:t>
            </a:r>
            <a:r>
              <a:rPr lang="es-ES" sz="2400" dirty="0"/>
              <a:t> </a:t>
            </a:r>
            <a:r>
              <a:rPr lang="es-ES" sz="2400" dirty="0" err="1"/>
              <a:t>models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75475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2776" y="1326969"/>
            <a:ext cx="457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dirty="0"/>
              <a:t>Long-</a:t>
            </a:r>
            <a:r>
              <a:rPr lang="es-ES" sz="3600" dirty="0" err="1"/>
              <a:t>term</a:t>
            </a:r>
            <a:r>
              <a:rPr lang="es-ES" sz="3600" dirty="0"/>
              <a:t> </a:t>
            </a:r>
            <a:r>
              <a:rPr lang="es-ES" sz="3600" dirty="0" err="1"/>
              <a:t>planning</a:t>
            </a:r>
            <a:endParaRPr lang="es-ES" sz="3200" dirty="0"/>
          </a:p>
        </p:txBody>
      </p:sp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Business plan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482" y="4333745"/>
            <a:ext cx="2500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Give</a:t>
            </a:r>
            <a:r>
              <a:rPr lang="es-ES" sz="2400" dirty="0"/>
              <a:t> </a:t>
            </a:r>
            <a:r>
              <a:rPr lang="es-ES" sz="2400" dirty="0" err="1"/>
              <a:t>some</a:t>
            </a:r>
            <a:r>
              <a:rPr lang="es-ES" sz="2400" dirty="0"/>
              <a:t> </a:t>
            </a:r>
            <a:r>
              <a:rPr lang="es-ES" sz="2400" dirty="0" err="1"/>
              <a:t>talks</a:t>
            </a:r>
            <a:r>
              <a:rPr lang="es-ES" sz="2400" dirty="0"/>
              <a:t> </a:t>
            </a:r>
            <a:r>
              <a:rPr lang="es-ES" sz="2400" dirty="0" err="1"/>
              <a:t>regarding</a:t>
            </a:r>
            <a:r>
              <a:rPr lang="es-ES" sz="2400" dirty="0"/>
              <a:t> </a:t>
            </a:r>
            <a:r>
              <a:rPr lang="es-ES" sz="2400" dirty="0" err="1"/>
              <a:t>usage</a:t>
            </a:r>
            <a:r>
              <a:rPr lang="es-ES" sz="2400" dirty="0"/>
              <a:t> of time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98744" y="4339979"/>
            <a:ext cx="1535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/>
              <a:t>Hire</a:t>
            </a:r>
            <a:r>
              <a:rPr lang="es-ES" sz="2400" dirty="0"/>
              <a:t> new </a:t>
            </a:r>
            <a:r>
              <a:rPr lang="es-ES" sz="2400" dirty="0" err="1"/>
              <a:t>people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17" y="2528888"/>
            <a:ext cx="1533825" cy="15338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742" y="2535120"/>
            <a:ext cx="1535621" cy="15356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245" y="2528888"/>
            <a:ext cx="1541853" cy="1541853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5962982" y="4333745"/>
            <a:ext cx="2136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Open </a:t>
            </a:r>
            <a:r>
              <a:rPr lang="es-ES" sz="2400" dirty="0" err="1"/>
              <a:t>some</a:t>
            </a:r>
            <a:r>
              <a:rPr lang="es-ES" sz="2400" dirty="0"/>
              <a:t> </a:t>
            </a:r>
            <a:r>
              <a:rPr lang="es-ES" sz="2400" dirty="0" err="1"/>
              <a:t>offices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034629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68003" y="1041355"/>
            <a:ext cx="48079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is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Metronus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Our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team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Technologies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closer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look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Business plan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Lessons</a:t>
            </a:r>
            <a:r>
              <a:rPr lang="es-ES" sz="3400" dirty="0"/>
              <a:t> </a:t>
            </a:r>
            <a:r>
              <a:rPr lang="es-ES" sz="3400" dirty="0" err="1"/>
              <a:t>learnt</a:t>
            </a:r>
            <a:endParaRPr lang="es-ES" sz="3400" dirty="0"/>
          </a:p>
        </p:txBody>
      </p:sp>
      <p:sp>
        <p:nvSpPr>
          <p:cNvPr id="6" name="TextBox 2"/>
          <p:cNvSpPr txBox="1"/>
          <p:nvPr/>
        </p:nvSpPr>
        <p:spPr>
          <a:xfrm>
            <a:off x="3711238" y="271914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71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26" name="Picture 2" descr="http://loff.it/wp-content/uploads/2013/01/aun-aprendo-1824-1828-lapiz-sobre-papel-verjurado-grisaceo-madrid-museo-nacional-del-pra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65" y="955951"/>
            <a:ext cx="4531735" cy="590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40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Sp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4238"/>
            <a:ext cx="9144000" cy="50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808" y="1998307"/>
            <a:ext cx="2156442" cy="21564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28" y="1998307"/>
            <a:ext cx="2156442" cy="2156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8056" y="4234647"/>
            <a:ext cx="1742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/>
              <a:t>Big </a:t>
            </a:r>
            <a:r>
              <a:rPr lang="es-ES" sz="2800" dirty="0" err="1"/>
              <a:t>team</a:t>
            </a:r>
            <a:endParaRPr lang="es-E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773126" y="4234647"/>
            <a:ext cx="3947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Don’t</a:t>
            </a:r>
            <a:r>
              <a:rPr lang="es-ES" sz="2800" dirty="0"/>
              <a:t> </a:t>
            </a:r>
            <a:r>
              <a:rPr lang="es-ES" sz="2800" dirty="0" err="1"/>
              <a:t>underestimate</a:t>
            </a:r>
            <a:endParaRPr lang="es-ES" sz="2800" dirty="0"/>
          </a:p>
          <a:p>
            <a:pPr algn="ctr"/>
            <a:r>
              <a:rPr lang="es-ES" sz="2800" dirty="0" err="1"/>
              <a:t>your</a:t>
            </a:r>
            <a:r>
              <a:rPr lang="es-ES" sz="2800" dirty="0"/>
              <a:t> PM</a:t>
            </a:r>
          </a:p>
        </p:txBody>
      </p:sp>
    </p:spTree>
    <p:extLst>
      <p:ext uri="{BB962C8B-B14F-4D97-AF65-F5344CB8AC3E}">
        <p14:creationId xmlns:p14="http://schemas.microsoft.com/office/powerpoint/2010/main" val="2343343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59" y="1998308"/>
            <a:ext cx="2156442" cy="21564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72333" y="4154750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err="1"/>
              <a:t>Measure</a:t>
            </a:r>
            <a:endParaRPr lang="es-E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022" y="1998308"/>
            <a:ext cx="2156442" cy="21564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92472" y="4154750"/>
            <a:ext cx="3711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Coding</a:t>
            </a:r>
            <a:r>
              <a:rPr lang="es-ES" sz="2800" dirty="0"/>
              <a:t> </a:t>
            </a:r>
            <a:r>
              <a:rPr lang="es-ES" sz="2800" dirty="0" err="1"/>
              <a:t>standards</a:t>
            </a:r>
            <a:r>
              <a:rPr lang="es-ES" sz="2800" dirty="0"/>
              <a:t> and </a:t>
            </a:r>
            <a:r>
              <a:rPr lang="es-ES" sz="2800" dirty="0" err="1"/>
              <a:t>documentation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631959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942" y="1998308"/>
            <a:ext cx="2146601" cy="2146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00" y="2008149"/>
            <a:ext cx="2146601" cy="2146601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492564" y="157046"/>
            <a:ext cx="720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Lessons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learnt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86973" y="4200916"/>
            <a:ext cx="327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err="1"/>
              <a:t>Handle</a:t>
            </a:r>
            <a:r>
              <a:rPr lang="es-ES" sz="2800" dirty="0"/>
              <a:t> </a:t>
            </a:r>
            <a:r>
              <a:rPr lang="es-ES" sz="2800" dirty="0" err="1"/>
              <a:t>feedback</a:t>
            </a:r>
            <a:endParaRPr lang="es-E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0308" y="4200916"/>
            <a:ext cx="31758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The</a:t>
            </a:r>
            <a:r>
              <a:rPr lang="es-ES" sz="2800" dirty="0"/>
              <a:t> grade </a:t>
            </a:r>
            <a:r>
              <a:rPr lang="es-ES" sz="2800" dirty="0" err="1"/>
              <a:t>is</a:t>
            </a:r>
            <a:r>
              <a:rPr lang="es-ES" sz="2800" dirty="0"/>
              <a:t> </a:t>
            </a:r>
            <a:r>
              <a:rPr lang="es-ES" sz="2800" dirty="0" err="1"/>
              <a:t>worth</a:t>
            </a:r>
            <a:r>
              <a:rPr lang="es-ES" sz="2800" dirty="0"/>
              <a:t> </a:t>
            </a:r>
            <a:r>
              <a:rPr lang="es-ES" sz="2800" dirty="0" err="1"/>
              <a:t>it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119316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7025" y="1876529"/>
            <a:ext cx="653897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4800" b="1" dirty="0" err="1"/>
              <a:t>Thank</a:t>
            </a:r>
            <a:r>
              <a:rPr lang="es-ES" sz="4800" b="1" dirty="0"/>
              <a:t> </a:t>
            </a:r>
            <a:r>
              <a:rPr lang="es-ES" sz="4800" b="1" dirty="0" err="1"/>
              <a:t>you</a:t>
            </a:r>
            <a:r>
              <a:rPr lang="es-ES" sz="4800" b="1" dirty="0"/>
              <a:t>!</a:t>
            </a:r>
          </a:p>
          <a:p>
            <a:pPr algn="ctr">
              <a:lnSpc>
                <a:spcPct val="150000"/>
              </a:lnSpc>
            </a:pPr>
            <a:endParaRPr lang="es-ES" sz="1200" b="1" dirty="0"/>
          </a:p>
          <a:p>
            <a:pPr algn="ctr">
              <a:lnSpc>
                <a:spcPct val="150000"/>
              </a:lnSpc>
            </a:pPr>
            <a:r>
              <a:rPr lang="es-ES" sz="4800" dirty="0"/>
              <a:t>      info@metronus.es</a:t>
            </a:r>
          </a:p>
          <a:p>
            <a:pPr algn="ctr">
              <a:lnSpc>
                <a:spcPct val="150000"/>
              </a:lnSpc>
            </a:pPr>
            <a:r>
              <a:rPr lang="es-ES" sz="4800" dirty="0"/>
              <a:t>      www.metronus.es</a:t>
            </a:r>
          </a:p>
          <a:p>
            <a:pPr algn="r">
              <a:lnSpc>
                <a:spcPct val="150000"/>
              </a:lnSpc>
            </a:pPr>
            <a:r>
              <a:rPr lang="es-ES" sz="4800" dirty="0"/>
              <a:t>stats.metronus.es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21" y="4611455"/>
            <a:ext cx="631178" cy="6311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8673" t="26191" r="18673" b="26472"/>
          <a:stretch/>
        </p:blipFill>
        <p:spPr>
          <a:xfrm>
            <a:off x="1851834" y="3594235"/>
            <a:ext cx="649151" cy="490463"/>
          </a:xfrm>
          <a:prstGeom prst="rect">
            <a:avLst/>
          </a:prstGeom>
        </p:spPr>
      </p:pic>
      <p:pic>
        <p:nvPicPr>
          <p:cNvPr id="8" name="Graphic 7" descr="Gaug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9209" y="5614146"/>
            <a:ext cx="914400" cy="9144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304" y="549223"/>
            <a:ext cx="6733526" cy="15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51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68003" y="1041355"/>
            <a:ext cx="4807994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is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Metronus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/>
              <a:t>Our</a:t>
            </a:r>
            <a:r>
              <a:rPr lang="es-ES" sz="3400" dirty="0"/>
              <a:t> </a:t>
            </a:r>
            <a:r>
              <a:rPr lang="es-ES" sz="3400" dirty="0" err="1"/>
              <a:t>team</a:t>
            </a:r>
            <a:endParaRPr lang="es-ES" sz="3400" dirty="0"/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Technologies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closer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look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SWOT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Marketing plan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Lessons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learnt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3711238" y="271914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286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20"/>
          <p:cNvSpPr txBox="1"/>
          <p:nvPr/>
        </p:nvSpPr>
        <p:spPr>
          <a:xfrm>
            <a:off x="5013512" y="5912885"/>
            <a:ext cx="2733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/>
              <a:t>Juan Carlos Liébana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1678542" y="5893870"/>
            <a:ext cx="2135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/>
              <a:t>Andrés Jiménez</a:t>
            </a:r>
          </a:p>
        </p:txBody>
      </p:sp>
      <p:sp>
        <p:nvSpPr>
          <p:cNvPr id="14" name="TextBox 22"/>
          <p:cNvSpPr txBox="1"/>
          <p:nvPr/>
        </p:nvSpPr>
        <p:spPr>
          <a:xfrm>
            <a:off x="1423075" y="3009150"/>
            <a:ext cx="2630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/>
              <a:t>José Renato Ramos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1635641" y="6241457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Front-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developer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5"/>
          <p:cNvSpPr txBox="1"/>
          <p:nvPr/>
        </p:nvSpPr>
        <p:spPr>
          <a:xfrm>
            <a:off x="5264386" y="6263648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Front-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developer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1549710" y="3320663"/>
            <a:ext cx="2377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Front-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coordinator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Front-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developer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83" y="4158202"/>
            <a:ext cx="1652232" cy="1652232"/>
          </a:xfrm>
          <a:prstGeom prst="rect">
            <a:avLst/>
          </a:prstGeom>
        </p:spPr>
      </p:pic>
      <p:pic>
        <p:nvPicPr>
          <p:cNvPr id="24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589" y="4155000"/>
            <a:ext cx="1669289" cy="1669289"/>
          </a:xfrm>
          <a:prstGeom prst="rect">
            <a:avLst/>
          </a:prstGeom>
        </p:spPr>
      </p:pic>
      <p:pic>
        <p:nvPicPr>
          <p:cNvPr id="25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580" y="1213830"/>
            <a:ext cx="1667835" cy="1667835"/>
          </a:xfrm>
          <a:prstGeom prst="rect">
            <a:avLst/>
          </a:prstGeom>
        </p:spPr>
      </p:pic>
      <p:pic>
        <p:nvPicPr>
          <p:cNvPr id="27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589" y="1213830"/>
            <a:ext cx="1626634" cy="1626634"/>
          </a:xfrm>
          <a:prstGeom prst="rect">
            <a:avLst/>
          </a:prstGeom>
        </p:spPr>
      </p:pic>
      <p:sp>
        <p:nvSpPr>
          <p:cNvPr id="28" name="TextBox 22"/>
          <p:cNvSpPr txBox="1"/>
          <p:nvPr/>
        </p:nvSpPr>
        <p:spPr>
          <a:xfrm>
            <a:off x="5464269" y="2907572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/>
              <a:t>José Gavilán</a:t>
            </a:r>
          </a:p>
        </p:txBody>
      </p:sp>
      <p:sp>
        <p:nvSpPr>
          <p:cNvPr id="29" name="TextBox 17"/>
          <p:cNvSpPr txBox="1"/>
          <p:nvPr/>
        </p:nvSpPr>
        <p:spPr>
          <a:xfrm>
            <a:off x="5243055" y="3205513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Front-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developer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79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Our</a:t>
            </a:r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s-ES" sz="4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team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19"/>
          <p:cNvSpPr txBox="1"/>
          <p:nvPr/>
        </p:nvSpPr>
        <p:spPr>
          <a:xfrm>
            <a:off x="6394206" y="2795444"/>
            <a:ext cx="2611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/>
              <a:t>José María Jiménez</a:t>
            </a:r>
          </a:p>
        </p:txBody>
      </p:sp>
      <p:sp>
        <p:nvSpPr>
          <p:cNvPr id="16" name="TextBox 23"/>
          <p:cNvSpPr txBox="1"/>
          <p:nvPr/>
        </p:nvSpPr>
        <p:spPr>
          <a:xfrm>
            <a:off x="4839703" y="5825895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/>
              <a:t>José Antonio Rojo</a:t>
            </a:r>
          </a:p>
        </p:txBody>
      </p:sp>
      <p:sp>
        <p:nvSpPr>
          <p:cNvPr id="17" name="TextBox 4"/>
          <p:cNvSpPr txBox="1"/>
          <p:nvPr/>
        </p:nvSpPr>
        <p:spPr>
          <a:xfrm>
            <a:off x="6582558" y="3140065"/>
            <a:ext cx="2234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Back-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developer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18"/>
          <p:cNvSpPr txBox="1"/>
          <p:nvPr/>
        </p:nvSpPr>
        <p:spPr>
          <a:xfrm>
            <a:off x="4925458" y="6137408"/>
            <a:ext cx="2234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Back-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developer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442" y="1033707"/>
            <a:ext cx="1673141" cy="1673141"/>
          </a:xfrm>
          <a:prstGeom prst="rect">
            <a:avLst/>
          </a:prstGeom>
        </p:spPr>
      </p:pic>
      <p:pic>
        <p:nvPicPr>
          <p:cNvPr id="26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382" y="4057350"/>
            <a:ext cx="1641060" cy="1641060"/>
          </a:xfrm>
          <a:prstGeom prst="rect">
            <a:avLst/>
          </a:prstGeom>
        </p:spPr>
      </p:pic>
      <p:pic>
        <p:nvPicPr>
          <p:cNvPr id="27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29" y="1071318"/>
            <a:ext cx="1626634" cy="1626634"/>
          </a:xfrm>
          <a:prstGeom prst="rect">
            <a:avLst/>
          </a:prstGeom>
        </p:spPr>
      </p:pic>
      <p:sp>
        <p:nvSpPr>
          <p:cNvPr id="28" name="TextBox 19"/>
          <p:cNvSpPr txBox="1"/>
          <p:nvPr/>
        </p:nvSpPr>
        <p:spPr>
          <a:xfrm>
            <a:off x="362577" y="2832195"/>
            <a:ext cx="2145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/>
              <a:t>Agustín Borrego</a:t>
            </a:r>
          </a:p>
        </p:txBody>
      </p:sp>
      <p:sp>
        <p:nvSpPr>
          <p:cNvPr id="29" name="TextBox 4"/>
          <p:cNvSpPr txBox="1"/>
          <p:nvPr/>
        </p:nvSpPr>
        <p:spPr>
          <a:xfrm>
            <a:off x="244758" y="3121393"/>
            <a:ext cx="2380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Back-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coordinator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Back-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Developer</a:t>
            </a:r>
          </a:p>
          <a:p>
            <a:pPr algn="ctr"/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0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371" y="1071318"/>
            <a:ext cx="1646688" cy="1646688"/>
          </a:xfrm>
          <a:prstGeom prst="rect">
            <a:avLst/>
          </a:prstGeom>
        </p:spPr>
      </p:pic>
      <p:sp>
        <p:nvSpPr>
          <p:cNvPr id="31" name="TextBox 20"/>
          <p:cNvSpPr txBox="1"/>
          <p:nvPr/>
        </p:nvSpPr>
        <p:spPr>
          <a:xfrm>
            <a:off x="3576500" y="2826656"/>
            <a:ext cx="2021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/>
              <a:t>Andrés Doncel</a:t>
            </a:r>
          </a:p>
        </p:txBody>
      </p:sp>
      <p:sp>
        <p:nvSpPr>
          <p:cNvPr id="32" name="TextBox 15"/>
          <p:cNvSpPr txBox="1"/>
          <p:nvPr/>
        </p:nvSpPr>
        <p:spPr>
          <a:xfrm>
            <a:off x="3468262" y="3113178"/>
            <a:ext cx="2234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Back-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developer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424" y="4084863"/>
            <a:ext cx="1613547" cy="1613547"/>
          </a:xfrm>
          <a:prstGeom prst="rect">
            <a:avLst/>
          </a:prstGeom>
        </p:spPr>
      </p:pic>
      <p:sp>
        <p:nvSpPr>
          <p:cNvPr id="34" name="TextBox 23"/>
          <p:cNvSpPr txBox="1"/>
          <p:nvPr/>
        </p:nvSpPr>
        <p:spPr>
          <a:xfrm>
            <a:off x="2058759" y="5825895"/>
            <a:ext cx="2218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/>
              <a:t>Álvaro González</a:t>
            </a:r>
          </a:p>
        </p:txBody>
      </p:sp>
      <p:sp>
        <p:nvSpPr>
          <p:cNvPr id="35" name="TextBox 18"/>
          <p:cNvSpPr txBox="1"/>
          <p:nvPr/>
        </p:nvSpPr>
        <p:spPr>
          <a:xfrm>
            <a:off x="2050743" y="6123836"/>
            <a:ext cx="2234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Back-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end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</a:rPr>
              <a:t>developer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4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68003" y="1041355"/>
            <a:ext cx="4807994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is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Metronus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Our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team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/>
              <a:t>Technologies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closer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look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SWOT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Marketing plan</a:t>
            </a:r>
          </a:p>
          <a:p>
            <a:pPr marL="557185" indent="-557185">
              <a:lnSpc>
                <a:spcPct val="150000"/>
              </a:lnSpc>
              <a:buFont typeface="+mj-lt"/>
              <a:buAutoNum type="arabicPeriod"/>
            </a:pP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Lessons</a:t>
            </a:r>
            <a:r>
              <a:rPr lang="es-ES" sz="3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ES" sz="3400" dirty="0" err="1">
                <a:solidFill>
                  <a:schemeClr val="bg1">
                    <a:lumMod val="85000"/>
                  </a:schemeClr>
                </a:solidFill>
              </a:rPr>
              <a:t>learnt</a:t>
            </a:r>
            <a:endParaRPr lang="es-ES" sz="3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2"/>
          <p:cNvSpPr txBox="1"/>
          <p:nvPr/>
        </p:nvSpPr>
        <p:spPr>
          <a:xfrm>
            <a:off x="3711238" y="271914"/>
            <a:ext cx="1721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Index</a:t>
            </a:r>
            <a:endParaRPr lang="es-E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24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número de diapositiva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TextBox 2"/>
          <p:cNvSpPr txBox="1"/>
          <p:nvPr/>
        </p:nvSpPr>
        <p:spPr>
          <a:xfrm>
            <a:off x="492564" y="157046"/>
            <a:ext cx="627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Technologies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960" y="1056458"/>
            <a:ext cx="5066587" cy="21445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5083" y1="35407" x2="15083" y2="35407"/>
                        <a14:foregroundMark x1="24333" y1="50718" x2="24333" y2="50718"/>
                        <a14:foregroundMark x1="24333" y1="9809" x2="24333" y2="9809"/>
                        <a14:foregroundMark x1="40667" y1="42105" x2="40667" y2="42105"/>
                        <a14:foregroundMark x1="57667" y1="37799" x2="57667" y2="37799"/>
                        <a14:foregroundMark x1="87250" y1="61722" x2="87250" y2="617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1677" y="1416222"/>
            <a:ext cx="3850106" cy="13411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90" y="2924585"/>
            <a:ext cx="4386085" cy="20132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99" y="5274227"/>
            <a:ext cx="4203722" cy="71804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9625" y="3381817"/>
            <a:ext cx="4048708" cy="93133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290" y="5091764"/>
            <a:ext cx="4228322" cy="102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58856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3433</TotalTime>
  <Words>533</Words>
  <Application>Microsoft Office PowerPoint</Application>
  <PresentationFormat>On-screen Show (4:3)</PresentationFormat>
  <Paragraphs>239</Paragraphs>
  <Slides>43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Century Gothic</vt:lpstr>
      <vt:lpstr>Wingdings 3</vt:lpstr>
      <vt:lpstr>Espiral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Metronus</dc:title>
  <dc:creator>David de los Santos Boix</dc:creator>
  <cp:lastModifiedBy>David de los Santos Boix</cp:lastModifiedBy>
  <cp:revision>831</cp:revision>
  <dcterms:created xsi:type="dcterms:W3CDTF">2017-02-16T08:08:53Z</dcterms:created>
  <dcterms:modified xsi:type="dcterms:W3CDTF">2017-05-31T09:00:23Z</dcterms:modified>
</cp:coreProperties>
</file>